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34"/>
  </p:handoutMasterIdLst>
  <p:sldIdLst>
    <p:sldId id="256" r:id="rId2"/>
    <p:sldId id="257" r:id="rId3"/>
    <p:sldId id="258" r:id="rId4"/>
    <p:sldId id="259" r:id="rId5"/>
    <p:sldId id="271" r:id="rId6"/>
    <p:sldId id="277" r:id="rId7"/>
    <p:sldId id="263" r:id="rId8"/>
    <p:sldId id="264" r:id="rId9"/>
    <p:sldId id="262" r:id="rId10"/>
    <p:sldId id="275" r:id="rId11"/>
    <p:sldId id="276" r:id="rId12"/>
    <p:sldId id="278" r:id="rId13"/>
    <p:sldId id="267" r:id="rId14"/>
    <p:sldId id="265" r:id="rId15"/>
    <p:sldId id="280" r:id="rId16"/>
    <p:sldId id="266" r:id="rId17"/>
    <p:sldId id="261" r:id="rId18"/>
    <p:sldId id="279" r:id="rId19"/>
    <p:sldId id="268" r:id="rId20"/>
    <p:sldId id="270" r:id="rId21"/>
    <p:sldId id="285" r:id="rId22"/>
    <p:sldId id="281" r:id="rId23"/>
    <p:sldId id="286" r:id="rId24"/>
    <p:sldId id="282" r:id="rId25"/>
    <p:sldId id="287" r:id="rId26"/>
    <p:sldId id="283" r:id="rId27"/>
    <p:sldId id="284" r:id="rId28"/>
    <p:sldId id="273" r:id="rId29"/>
    <p:sldId id="289" r:id="rId30"/>
    <p:sldId id="274" r:id="rId31"/>
    <p:sldId id="290" r:id="rId32"/>
    <p:sldId id="291" r:id="rId33"/>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86" autoAdjust="0"/>
    <p:restoredTop sz="94660"/>
  </p:normalViewPr>
  <p:slideViewPr>
    <p:cSldViewPr snapToGrid="0">
      <p:cViewPr>
        <p:scale>
          <a:sx n="82" d="100"/>
          <a:sy n="82" d="100"/>
        </p:scale>
        <p:origin x="-72" y="-6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C7901471-42E2-41DD-9F08-6D5A6255D36E}" type="datetimeFigureOut">
              <a:rPr lang="en-US" smtClean="0"/>
              <a:t>5/28/2015</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4E1281FF-0C33-43DB-A08D-52DB5A829931}" type="slidenum">
              <a:rPr lang="en-US" smtClean="0"/>
              <a:t>‹#›</a:t>
            </a:fld>
            <a:endParaRPr lang="en-US"/>
          </a:p>
        </p:txBody>
      </p:sp>
    </p:spTree>
    <p:extLst>
      <p:ext uri="{BB962C8B-B14F-4D97-AF65-F5344CB8AC3E}">
        <p14:creationId xmlns:p14="http://schemas.microsoft.com/office/powerpoint/2010/main" val="3915433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5/28/2015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5/28/2015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5/28/2015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5/28/2015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5/28/2015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5/28/2015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5/28/2015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5/28/2015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5/28/2015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5/28/2015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5/28/2015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6DFF08F-DC6B-4601-B491-B0F83F6DD2DA}" type="datetimeFigureOut">
              <a:rPr lang="en-US" dirty="0"/>
              <a:pPr/>
              <a:t>5/28/2015</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uchor.weebly.com/" TargetMode="External"/><Relationship Id="rId2" Type="http://schemas.openxmlformats.org/officeDocument/2006/relationships/hyperlink" Target="http://hub.uch.edu/departments-services/preceptor-progra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aorn.org/Education/Curriculum/Periop101/Perioperative_Orientation_Resources.aspx" TargetMode="External"/><Relationship Id="rId2" Type="http://schemas.openxmlformats.org/officeDocument/2006/relationships/hyperlink" Target="http://www.aorn.org/Secondary.aspx?id=20973&amp;terms=wound%20classificat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hyperlink" Target="https://thesource.uchealth.org/PaS/Progams/precept-uch/Pages/defualt.asp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AIP OR Preceptorship</a:t>
            </a:r>
            <a:endParaRPr lang="en-US" dirty="0"/>
          </a:p>
        </p:txBody>
      </p:sp>
      <p:sp>
        <p:nvSpPr>
          <p:cNvPr id="3" name="Subtitle 2"/>
          <p:cNvSpPr>
            <a:spLocks noGrp="1"/>
          </p:cNvSpPr>
          <p:nvPr>
            <p:ph type="subTitle" idx="1"/>
          </p:nvPr>
        </p:nvSpPr>
        <p:spPr>
          <a:xfrm>
            <a:off x="8765583" y="4960137"/>
            <a:ext cx="3200400" cy="1463040"/>
          </a:xfrm>
        </p:spPr>
        <p:txBody>
          <a:bodyPr/>
          <a:lstStyle/>
          <a:p>
            <a:r>
              <a:rPr lang="en-US" dirty="0" smtClean="0"/>
              <a:t>Presented by Megan Hellrung</a:t>
            </a:r>
          </a:p>
          <a:p>
            <a:r>
              <a:rPr lang="en-US" dirty="0" smtClean="0"/>
              <a:t>May 28, 2015</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4491" y="270053"/>
            <a:ext cx="8143875" cy="5791200"/>
          </a:xfrm>
          <a:prstGeom prst="rect">
            <a:avLst/>
          </a:prstGeom>
        </p:spPr>
      </p:pic>
    </p:spTree>
    <p:extLst>
      <p:ext uri="{BB962C8B-B14F-4D97-AF65-F5344CB8AC3E}">
        <p14:creationId xmlns:p14="http://schemas.microsoft.com/office/powerpoint/2010/main" val="604019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Novice to expert theory</a:t>
            </a:r>
            <a:endParaRPr lang="en-US" dirty="0"/>
          </a:p>
        </p:txBody>
      </p:sp>
      <p:sp>
        <p:nvSpPr>
          <p:cNvPr id="3" name="Content Placeholder 2"/>
          <p:cNvSpPr>
            <a:spLocks noGrp="1"/>
          </p:cNvSpPr>
          <p:nvPr>
            <p:ph idx="1"/>
          </p:nvPr>
        </p:nvSpPr>
        <p:spPr>
          <a:xfrm>
            <a:off x="750774" y="1660549"/>
            <a:ext cx="9720071" cy="4023360"/>
          </a:xfrm>
        </p:spPr>
        <p:txBody>
          <a:bodyPr>
            <a:normAutofit lnSpcReduction="10000"/>
          </a:bodyPr>
          <a:lstStyle/>
          <a:p>
            <a:pPr marL="0" indent="0">
              <a:buNone/>
            </a:pPr>
            <a:r>
              <a:rPr lang="en-US" dirty="0" smtClean="0"/>
              <a:t> </a:t>
            </a:r>
          </a:p>
          <a:p>
            <a:pPr>
              <a:buFont typeface="Wingdings" panose="05000000000000000000" pitchFamily="2" charset="2"/>
              <a:buChar char="q"/>
            </a:pPr>
            <a:r>
              <a:rPr lang="en-US" dirty="0" smtClean="0"/>
              <a:t>The novice to expert theory also know as Benner’s Model is a theory used as a model of “skill acquisition and development when describing nurses perceptions of clinical practices at various levels of proficiency” (Finger &amp; Pape 2002, p. 634)</a:t>
            </a:r>
          </a:p>
          <a:p>
            <a:pPr>
              <a:buFont typeface="Wingdings" panose="05000000000000000000" pitchFamily="2" charset="2"/>
              <a:buChar char="q"/>
            </a:pPr>
            <a:r>
              <a:rPr lang="en-US" dirty="0"/>
              <a:t> </a:t>
            </a:r>
            <a:r>
              <a:rPr lang="en-US" dirty="0" smtClean="0"/>
              <a:t>The model identifies five levels of expertise and shows the gradual increase in proficiency improves the ability to select the most appropriate preceptor </a:t>
            </a:r>
          </a:p>
          <a:p>
            <a:pPr>
              <a:buFont typeface="Wingdings" panose="05000000000000000000" pitchFamily="2" charset="2"/>
              <a:buChar char="q"/>
            </a:pPr>
            <a:r>
              <a:rPr lang="en-US" dirty="0"/>
              <a:t> </a:t>
            </a:r>
            <a:r>
              <a:rPr lang="en-US" dirty="0" smtClean="0"/>
              <a:t>The five levels of proficiency include:</a:t>
            </a:r>
          </a:p>
          <a:p>
            <a:pPr marL="0" indent="0">
              <a:buNone/>
            </a:pPr>
            <a:r>
              <a:rPr lang="en-US" sz="1900" dirty="0" smtClean="0"/>
              <a:t>1.) </a:t>
            </a:r>
            <a:r>
              <a:rPr lang="en-US" sz="1900" dirty="0" smtClean="0">
                <a:solidFill>
                  <a:schemeClr val="accent2">
                    <a:lumMod val="75000"/>
                  </a:schemeClr>
                </a:solidFill>
              </a:rPr>
              <a:t>Novice</a:t>
            </a:r>
            <a:r>
              <a:rPr lang="en-US" sz="1900" dirty="0" smtClean="0"/>
              <a:t>- an inexperienced individual who is expected to follow rules and develop skills yet has limited or no understanding of the abstract meaning of skills/behaviors </a:t>
            </a:r>
          </a:p>
          <a:p>
            <a:pPr marL="0" indent="0">
              <a:buNone/>
            </a:pPr>
            <a:r>
              <a:rPr lang="en-US" sz="1900" dirty="0" smtClean="0"/>
              <a:t>2.) </a:t>
            </a:r>
            <a:r>
              <a:rPr lang="en-US" sz="1900" dirty="0" smtClean="0">
                <a:solidFill>
                  <a:schemeClr val="accent2">
                    <a:lumMod val="75000"/>
                  </a:schemeClr>
                </a:solidFill>
              </a:rPr>
              <a:t>Advanced beginner</a:t>
            </a:r>
            <a:r>
              <a:rPr lang="en-US" sz="1900" dirty="0" smtClean="0"/>
              <a:t>- an individual with minimal experience who can perform skills under strict guidelines but has difficulty troubleshooting</a:t>
            </a:r>
            <a:endParaRPr lang="en-US" dirty="0"/>
          </a:p>
        </p:txBody>
      </p:sp>
      <p:sp>
        <p:nvSpPr>
          <p:cNvPr id="4" name="TextBox 3"/>
          <p:cNvSpPr txBox="1"/>
          <p:nvPr/>
        </p:nvSpPr>
        <p:spPr>
          <a:xfrm>
            <a:off x="6013095" y="6071615"/>
            <a:ext cx="5891860" cy="338554"/>
          </a:xfrm>
          <a:prstGeom prst="rect">
            <a:avLst/>
          </a:prstGeom>
          <a:noFill/>
        </p:spPr>
        <p:txBody>
          <a:bodyPr wrap="square" rtlCol="0">
            <a:spAutoFit/>
          </a:bodyPr>
          <a:lstStyle/>
          <a:p>
            <a:r>
              <a:rPr lang="en-US" sz="1600" i="1" dirty="0" smtClean="0">
                <a:solidFill>
                  <a:schemeClr val="accent2">
                    <a:lumMod val="75000"/>
                  </a:schemeClr>
                </a:solidFill>
              </a:rPr>
              <a:t>* Please refer to the Preceptor Tools tab in your manual at this time</a:t>
            </a:r>
            <a:endParaRPr lang="en-US" dirty="0"/>
          </a:p>
        </p:txBody>
      </p:sp>
    </p:spTree>
    <p:extLst>
      <p:ext uri="{BB962C8B-B14F-4D97-AF65-F5344CB8AC3E}">
        <p14:creationId xmlns:p14="http://schemas.microsoft.com/office/powerpoint/2010/main" val="19661202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Novice to expert theory</a:t>
            </a:r>
            <a:endParaRPr lang="en-US" dirty="0"/>
          </a:p>
        </p:txBody>
      </p:sp>
      <p:sp>
        <p:nvSpPr>
          <p:cNvPr id="3" name="Content Placeholder 2"/>
          <p:cNvSpPr>
            <a:spLocks noGrp="1"/>
          </p:cNvSpPr>
          <p:nvPr>
            <p:ph idx="1"/>
          </p:nvPr>
        </p:nvSpPr>
        <p:spPr>
          <a:xfrm>
            <a:off x="1024128" y="1713088"/>
            <a:ext cx="7527341" cy="4848646"/>
          </a:xfrm>
        </p:spPr>
        <p:txBody>
          <a:bodyPr>
            <a:normAutofit/>
          </a:bodyPr>
          <a:lstStyle/>
          <a:p>
            <a:endParaRPr lang="en-US" sz="1800" dirty="0" smtClean="0"/>
          </a:p>
          <a:p>
            <a:r>
              <a:rPr lang="en-US" sz="2000" dirty="0"/>
              <a:t>3.) </a:t>
            </a:r>
            <a:r>
              <a:rPr lang="en-US" sz="2000" dirty="0">
                <a:solidFill>
                  <a:schemeClr val="accent2">
                    <a:lumMod val="75000"/>
                  </a:schemeClr>
                </a:solidFill>
              </a:rPr>
              <a:t>Competent</a:t>
            </a:r>
            <a:r>
              <a:rPr lang="en-US" sz="2000" dirty="0"/>
              <a:t>- an organized individual with first-hand experience that is aware of actions, uses emotional responses, can discuss clinical situations intelligently and sees the big </a:t>
            </a:r>
            <a:r>
              <a:rPr lang="en-US" sz="2000" dirty="0" smtClean="0"/>
              <a:t>picture</a:t>
            </a:r>
          </a:p>
          <a:p>
            <a:r>
              <a:rPr lang="en-US" sz="2000" dirty="0" smtClean="0"/>
              <a:t>4.) </a:t>
            </a:r>
            <a:r>
              <a:rPr lang="en-US" sz="2000" dirty="0" smtClean="0">
                <a:solidFill>
                  <a:schemeClr val="accent2">
                    <a:lumMod val="75000"/>
                  </a:schemeClr>
                </a:solidFill>
              </a:rPr>
              <a:t>Proficient</a:t>
            </a:r>
            <a:r>
              <a:rPr lang="en-US" sz="2000" dirty="0" smtClean="0"/>
              <a:t>- an experienced individual who perceives a situation in relation to past experiences and previous knowledge, actively modifies actions based on  understanding of clinical situation and has emotional awareness</a:t>
            </a:r>
          </a:p>
          <a:p>
            <a:r>
              <a:rPr lang="en-US" sz="2000" dirty="0" smtClean="0"/>
              <a:t>5.) </a:t>
            </a:r>
            <a:r>
              <a:rPr lang="en-US" sz="2000" dirty="0" smtClean="0">
                <a:solidFill>
                  <a:schemeClr val="accent2">
                    <a:lumMod val="75000"/>
                  </a:schemeClr>
                </a:solidFill>
              </a:rPr>
              <a:t>Expert</a:t>
            </a:r>
            <a:r>
              <a:rPr lang="en-US" sz="2000" dirty="0" smtClean="0"/>
              <a:t>- an individual with several years of experience who utilizes knowledge to lead situations intuitively, able to multitask and act instantaneously based on integrated understanding and cognitive experience to guide them </a:t>
            </a:r>
          </a:p>
          <a:p>
            <a:pPr marL="0" indent="0">
              <a:buNone/>
            </a:pPr>
            <a:endParaRPr lang="en-US" sz="1700" dirty="0" smtClean="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2004" y="2286000"/>
            <a:ext cx="2784901" cy="2877537"/>
          </a:xfrm>
          <a:prstGeom prst="rect">
            <a:avLst/>
          </a:prstGeom>
        </p:spPr>
      </p:pic>
      <p:sp>
        <p:nvSpPr>
          <p:cNvPr id="7" name="TextBox 6"/>
          <p:cNvSpPr txBox="1"/>
          <p:nvPr/>
        </p:nvSpPr>
        <p:spPr>
          <a:xfrm>
            <a:off x="6007261" y="5798854"/>
            <a:ext cx="5509778" cy="338554"/>
          </a:xfrm>
          <a:prstGeom prst="rect">
            <a:avLst/>
          </a:prstGeom>
          <a:noFill/>
        </p:spPr>
        <p:txBody>
          <a:bodyPr wrap="square" rtlCol="0">
            <a:spAutoFit/>
          </a:bodyPr>
          <a:lstStyle/>
          <a:p>
            <a:r>
              <a:rPr lang="en-US" sz="1600" i="1" dirty="0" smtClean="0">
                <a:solidFill>
                  <a:schemeClr val="accent2">
                    <a:lumMod val="75000"/>
                  </a:schemeClr>
                </a:solidFill>
              </a:rPr>
              <a:t>* Please refer to the Preceptor Tools tab of your manual at this time </a:t>
            </a:r>
            <a:endParaRPr lang="en-US" sz="1600" i="1" dirty="0">
              <a:solidFill>
                <a:schemeClr val="accent2">
                  <a:lumMod val="75000"/>
                </a:schemeClr>
              </a:solidFill>
            </a:endParaRPr>
          </a:p>
        </p:txBody>
      </p:sp>
    </p:spTree>
    <p:extLst>
      <p:ext uri="{BB962C8B-B14F-4D97-AF65-F5344CB8AC3E}">
        <p14:creationId xmlns:p14="http://schemas.microsoft.com/office/powerpoint/2010/main" val="1641859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Novice to expert theory</a:t>
            </a:r>
          </a:p>
        </p:txBody>
      </p:sp>
      <p:sp>
        <p:nvSpPr>
          <p:cNvPr id="3" name="Content Placeholder 2"/>
          <p:cNvSpPr>
            <a:spLocks noGrp="1"/>
          </p:cNvSpPr>
          <p:nvPr>
            <p:ph idx="1"/>
          </p:nvPr>
        </p:nvSpPr>
        <p:spPr>
          <a:xfrm>
            <a:off x="1024128" y="1879600"/>
            <a:ext cx="9720071" cy="4023360"/>
          </a:xfrm>
        </p:spPr>
        <p:txBody>
          <a:bodyPr>
            <a:normAutofit/>
          </a:bodyPr>
          <a:lstStyle/>
          <a:p>
            <a:pPr>
              <a:buFont typeface="Wingdings" panose="05000000000000000000" pitchFamily="2" charset="2"/>
              <a:buChar char="q"/>
            </a:pPr>
            <a:r>
              <a:rPr lang="en-US" dirty="0"/>
              <a:t> How is it determined which level of expertise is best to precept?</a:t>
            </a:r>
          </a:p>
          <a:p>
            <a:pPr marL="0" indent="0">
              <a:buNone/>
            </a:pPr>
            <a:r>
              <a:rPr lang="en-US" dirty="0"/>
              <a:t>- Current literature supports that staff that fall within the </a:t>
            </a:r>
            <a:r>
              <a:rPr lang="en-US" i="1" u="sng" dirty="0">
                <a:solidFill>
                  <a:schemeClr val="accent2">
                    <a:lumMod val="75000"/>
                  </a:schemeClr>
                </a:solidFill>
              </a:rPr>
              <a:t>Proficient</a:t>
            </a:r>
            <a:r>
              <a:rPr lang="en-US" dirty="0"/>
              <a:t> level of expertise are the most effective preceptors</a:t>
            </a:r>
          </a:p>
          <a:p>
            <a:pPr>
              <a:buFontTx/>
              <a:buChar char="-"/>
            </a:pPr>
            <a:r>
              <a:rPr lang="en-US" dirty="0"/>
              <a:t>“Proficient-level nurses experience to recognize when teaching will be most beneficial. They give just the right amount of information based on a given situation and, therefore are more effective preceptors then those at previous levels”. (Finger &amp; </a:t>
            </a:r>
            <a:r>
              <a:rPr lang="en-US" dirty="0" smtClean="0"/>
              <a:t>Pape, 2002)</a:t>
            </a:r>
            <a:endParaRPr lang="en-US" dirty="0"/>
          </a:p>
          <a:p>
            <a:pPr>
              <a:buFontTx/>
              <a:buChar char="-"/>
            </a:pPr>
            <a:r>
              <a:rPr lang="en-US" dirty="0"/>
              <a:t>“Experts cannot always clearly express why action is necessary; proficient preceptors are able to articulate nursing knowledge to novice nurses more effectively than expert preceptors”. (Finger &amp; </a:t>
            </a:r>
            <a:r>
              <a:rPr lang="en-US" dirty="0" smtClean="0"/>
              <a:t>Pape, 2002)</a:t>
            </a:r>
            <a:endParaRPr lang="en-US" dirty="0"/>
          </a:p>
          <a:p>
            <a:endParaRPr lang="en-US" dirty="0"/>
          </a:p>
        </p:txBody>
      </p:sp>
    </p:spTree>
    <p:extLst>
      <p:ext uri="{BB962C8B-B14F-4D97-AF65-F5344CB8AC3E}">
        <p14:creationId xmlns:p14="http://schemas.microsoft.com/office/powerpoint/2010/main" val="3181601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Specialty service preceptorship</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7844" y="2433463"/>
            <a:ext cx="3695896" cy="3107533"/>
          </a:xfrm>
        </p:spPr>
      </p:pic>
      <p:sp>
        <p:nvSpPr>
          <p:cNvPr id="5" name="TextBox 4"/>
          <p:cNvSpPr txBox="1"/>
          <p:nvPr/>
        </p:nvSpPr>
        <p:spPr>
          <a:xfrm>
            <a:off x="5692054" y="1792594"/>
            <a:ext cx="5814874" cy="4585871"/>
          </a:xfrm>
          <a:prstGeom prst="rect">
            <a:avLst/>
          </a:prstGeom>
          <a:noFill/>
        </p:spPr>
        <p:txBody>
          <a:bodyPr wrap="square" rtlCol="0">
            <a:spAutoFit/>
          </a:bodyPr>
          <a:lstStyle/>
          <a:p>
            <a:pPr marL="285750" indent="-285750">
              <a:buFont typeface="Wingdings" panose="05000000000000000000" pitchFamily="2" charset="2"/>
              <a:buChar char="q"/>
            </a:pPr>
            <a:r>
              <a:rPr lang="en-US" dirty="0" smtClean="0">
                <a:solidFill>
                  <a:schemeClr val="accent2">
                    <a:lumMod val="75000"/>
                  </a:schemeClr>
                </a:solidFill>
              </a:rPr>
              <a:t> </a:t>
            </a:r>
            <a:r>
              <a:rPr lang="en-US" sz="2000" dirty="0" smtClean="0"/>
              <a:t>The</a:t>
            </a:r>
            <a:r>
              <a:rPr lang="en-US" sz="2000" dirty="0" smtClean="0">
                <a:solidFill>
                  <a:schemeClr val="accent2">
                    <a:lumMod val="75000"/>
                  </a:schemeClr>
                </a:solidFill>
              </a:rPr>
              <a:t> </a:t>
            </a:r>
            <a:r>
              <a:rPr lang="en-US" sz="2000" dirty="0" smtClean="0"/>
              <a:t>AIP OR houses 11 specialty services, each with its own unique capacity to provide patients with expert teamwork and progressive care including:</a:t>
            </a:r>
          </a:p>
          <a:p>
            <a:pPr marL="285750" indent="-285750">
              <a:buFontTx/>
              <a:buChar char="-"/>
            </a:pPr>
            <a:r>
              <a:rPr lang="en-US" sz="1600" dirty="0" smtClean="0"/>
              <a:t>Burn/Plastics (Ethan Clarke)</a:t>
            </a:r>
          </a:p>
          <a:p>
            <a:pPr marL="285750" indent="-285750">
              <a:buFontTx/>
              <a:buChar char="-"/>
            </a:pPr>
            <a:r>
              <a:rPr lang="en-US" sz="1600" dirty="0" smtClean="0"/>
              <a:t>Cardiothoracic (Tama </a:t>
            </a:r>
            <a:r>
              <a:rPr lang="en-US" sz="1600" dirty="0" err="1" smtClean="0"/>
              <a:t>Mayne</a:t>
            </a:r>
            <a:r>
              <a:rPr lang="en-US" sz="1600" dirty="0" smtClean="0"/>
              <a:t>/</a:t>
            </a:r>
            <a:r>
              <a:rPr lang="en-US" sz="1600" dirty="0" err="1" smtClean="0"/>
              <a:t>Briann</a:t>
            </a:r>
            <a:r>
              <a:rPr lang="en-US" sz="1600" dirty="0" smtClean="0"/>
              <a:t> </a:t>
            </a:r>
            <a:r>
              <a:rPr lang="en-US" sz="1600" dirty="0" err="1" smtClean="0"/>
              <a:t>Turney</a:t>
            </a:r>
            <a:r>
              <a:rPr lang="en-US" sz="1600" dirty="0" smtClean="0"/>
              <a:t>)</a:t>
            </a:r>
          </a:p>
          <a:p>
            <a:pPr marL="285750" indent="-285750">
              <a:buFontTx/>
              <a:buChar char="-"/>
            </a:pPr>
            <a:r>
              <a:rPr lang="en-US" sz="1600" dirty="0" smtClean="0"/>
              <a:t>General (Scott </a:t>
            </a:r>
            <a:r>
              <a:rPr lang="en-US" sz="1600" dirty="0" err="1" smtClean="0"/>
              <a:t>Stelmach</a:t>
            </a:r>
            <a:r>
              <a:rPr lang="en-US" sz="1600" dirty="0" smtClean="0"/>
              <a:t>)</a:t>
            </a:r>
          </a:p>
          <a:p>
            <a:pPr marL="285750" indent="-285750">
              <a:buFontTx/>
              <a:buChar char="-"/>
            </a:pPr>
            <a:r>
              <a:rPr lang="en-US" sz="1600" dirty="0" smtClean="0"/>
              <a:t>GU/GYN (Jenny Ward)</a:t>
            </a:r>
          </a:p>
          <a:p>
            <a:pPr marL="285750" indent="-285750">
              <a:buFontTx/>
              <a:buChar char="-"/>
            </a:pPr>
            <a:r>
              <a:rPr lang="en-US" sz="1600" dirty="0" smtClean="0"/>
              <a:t>Neurology (Jana Price)</a:t>
            </a:r>
          </a:p>
          <a:p>
            <a:pPr marL="285750" indent="-285750">
              <a:buFontTx/>
              <a:buChar char="-"/>
            </a:pPr>
            <a:r>
              <a:rPr lang="en-US" sz="1600" dirty="0" smtClean="0"/>
              <a:t>Orthopedics (Mike White)</a:t>
            </a:r>
          </a:p>
          <a:p>
            <a:pPr marL="285750" indent="-285750">
              <a:buFontTx/>
              <a:buChar char="-"/>
            </a:pPr>
            <a:r>
              <a:rPr lang="en-US" sz="1600" dirty="0" smtClean="0"/>
              <a:t>Robotics (Ryan </a:t>
            </a:r>
            <a:r>
              <a:rPr lang="en-US" sz="1600" dirty="0" err="1" smtClean="0"/>
              <a:t>Trew</a:t>
            </a:r>
            <a:r>
              <a:rPr lang="en-US" sz="1600" dirty="0" smtClean="0"/>
              <a:t>)</a:t>
            </a:r>
          </a:p>
          <a:p>
            <a:pPr marL="285750" indent="-285750">
              <a:buFontTx/>
              <a:buChar char="-"/>
            </a:pPr>
            <a:r>
              <a:rPr lang="en-US" sz="1600" dirty="0" smtClean="0"/>
              <a:t>Spine (Maddison Libby)</a:t>
            </a:r>
          </a:p>
          <a:p>
            <a:pPr marL="285750" indent="-285750">
              <a:buFontTx/>
              <a:buChar char="-"/>
            </a:pPr>
            <a:r>
              <a:rPr lang="en-US" sz="1600" dirty="0" smtClean="0"/>
              <a:t>Transplant (Peter Benson)</a:t>
            </a:r>
          </a:p>
          <a:p>
            <a:pPr marL="285750" indent="-285750">
              <a:buFontTx/>
              <a:buChar char="-"/>
            </a:pPr>
            <a:r>
              <a:rPr lang="en-US" sz="1600" dirty="0" smtClean="0"/>
              <a:t>Vascular (Donovan Ellison)</a:t>
            </a:r>
          </a:p>
          <a:p>
            <a:pPr marL="285750" indent="-285750">
              <a:buFont typeface="Wingdings" panose="05000000000000000000" pitchFamily="2" charset="2"/>
              <a:buChar char="q"/>
            </a:pPr>
            <a:r>
              <a:rPr lang="en-US" dirty="0" smtClean="0">
                <a:solidFill>
                  <a:schemeClr val="accent2">
                    <a:lumMod val="75000"/>
                  </a:schemeClr>
                </a:solidFill>
              </a:rPr>
              <a:t> </a:t>
            </a:r>
            <a:r>
              <a:rPr lang="en-US" dirty="0" smtClean="0"/>
              <a:t>Due to the high number of specialty services and the role expectation of competence in all services, the </a:t>
            </a:r>
            <a:r>
              <a:rPr lang="en-US" dirty="0" err="1" smtClean="0"/>
              <a:t>Weebly</a:t>
            </a:r>
            <a:r>
              <a:rPr lang="en-US" dirty="0" smtClean="0"/>
              <a:t> site </a:t>
            </a:r>
            <a:r>
              <a:rPr lang="en-US" u="sng" dirty="0" smtClean="0">
                <a:solidFill>
                  <a:srgbClr val="0070C0"/>
                </a:solidFill>
              </a:rPr>
              <a:t>weeblyuchor.com</a:t>
            </a:r>
            <a:r>
              <a:rPr lang="en-US" dirty="0" smtClean="0">
                <a:solidFill>
                  <a:schemeClr val="accent2">
                    <a:lumMod val="75000"/>
                  </a:schemeClr>
                </a:solidFill>
              </a:rPr>
              <a:t> </a:t>
            </a:r>
            <a:r>
              <a:rPr lang="en-US" dirty="0" smtClean="0"/>
              <a:t>and </a:t>
            </a:r>
            <a:r>
              <a:rPr lang="en-US" dirty="0" err="1" smtClean="0"/>
              <a:t>iCATS</a:t>
            </a:r>
            <a:r>
              <a:rPr lang="en-US" dirty="0" smtClean="0"/>
              <a:t> have been endorsed as a primary preceptee/preceptor tool in the AIP OR </a:t>
            </a:r>
          </a:p>
        </p:txBody>
      </p:sp>
      <p:sp>
        <p:nvSpPr>
          <p:cNvPr id="6" name="TextBox 5"/>
          <p:cNvSpPr txBox="1"/>
          <p:nvPr/>
        </p:nvSpPr>
        <p:spPr>
          <a:xfrm>
            <a:off x="243068" y="5860111"/>
            <a:ext cx="5624995" cy="338554"/>
          </a:xfrm>
          <a:prstGeom prst="rect">
            <a:avLst/>
          </a:prstGeom>
          <a:noFill/>
        </p:spPr>
        <p:txBody>
          <a:bodyPr wrap="square" rtlCol="0">
            <a:spAutoFit/>
          </a:bodyPr>
          <a:lstStyle/>
          <a:p>
            <a:r>
              <a:rPr lang="en-US" sz="1600" i="1" dirty="0" smtClean="0">
                <a:solidFill>
                  <a:schemeClr val="accent2">
                    <a:lumMod val="75000"/>
                  </a:schemeClr>
                </a:solidFill>
              </a:rPr>
              <a:t>* Please refer to the Preceptor Tools tab of your manual at this time</a:t>
            </a:r>
            <a:endParaRPr lang="en-US" sz="1600" i="1" dirty="0">
              <a:solidFill>
                <a:schemeClr val="accent2">
                  <a:lumMod val="75000"/>
                </a:schemeClr>
              </a:solidFill>
            </a:endParaRPr>
          </a:p>
        </p:txBody>
      </p:sp>
    </p:spTree>
    <p:extLst>
      <p:ext uri="{BB962C8B-B14F-4D97-AF65-F5344CB8AC3E}">
        <p14:creationId xmlns:p14="http://schemas.microsoft.com/office/powerpoint/2010/main" val="36259185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Evaluation tools</a:t>
            </a:r>
            <a:endParaRPr lang="en-US" dirty="0"/>
          </a:p>
        </p:txBody>
      </p:sp>
      <p:sp>
        <p:nvSpPr>
          <p:cNvPr id="3" name="Content Placeholder 2"/>
          <p:cNvSpPr>
            <a:spLocks noGrp="1"/>
          </p:cNvSpPr>
          <p:nvPr>
            <p:ph idx="1"/>
          </p:nvPr>
        </p:nvSpPr>
        <p:spPr>
          <a:xfrm>
            <a:off x="1024129" y="2688771"/>
            <a:ext cx="9720071" cy="3153930"/>
          </a:xfrm>
        </p:spPr>
        <p:txBody>
          <a:bodyPr/>
          <a:lstStyle/>
          <a:p>
            <a:pPr>
              <a:buFont typeface="Wingdings" panose="05000000000000000000" pitchFamily="2" charset="2"/>
              <a:buChar char="q"/>
            </a:pPr>
            <a:r>
              <a:rPr lang="en-US" dirty="0" smtClean="0"/>
              <a:t> Evaluation is a valuable instrument utilized in identifying areas of success and areas requiring improvement. </a:t>
            </a:r>
          </a:p>
          <a:p>
            <a:pPr>
              <a:buFont typeface="Wingdings" panose="05000000000000000000" pitchFamily="2" charset="2"/>
              <a:buChar char="q"/>
            </a:pPr>
            <a:r>
              <a:rPr lang="en-US" dirty="0"/>
              <a:t> </a:t>
            </a:r>
            <a:r>
              <a:rPr lang="en-US" dirty="0" smtClean="0"/>
              <a:t>Currently the AIP OR utilizes two Evaluation Tools for Preceptorship</a:t>
            </a:r>
          </a:p>
          <a:p>
            <a:pPr marL="0" indent="0">
              <a:buNone/>
            </a:pPr>
            <a:r>
              <a:rPr lang="en-US" dirty="0"/>
              <a:t>	</a:t>
            </a:r>
            <a:r>
              <a:rPr lang="en-US" sz="2000" dirty="0" smtClean="0"/>
              <a:t>1.) Preceptor Evaluation Tool</a:t>
            </a:r>
          </a:p>
          <a:p>
            <a:pPr marL="0" indent="0">
              <a:buNone/>
            </a:pPr>
            <a:r>
              <a:rPr lang="en-US" sz="2000" dirty="0"/>
              <a:t>	</a:t>
            </a:r>
            <a:r>
              <a:rPr lang="en-US" sz="2000" dirty="0" smtClean="0"/>
              <a:t>2.) Preceptee Evaluation Tool (Circulating &amp; Scrubbing Role) </a:t>
            </a:r>
          </a:p>
          <a:p>
            <a:pPr>
              <a:buFont typeface="Wingdings" panose="05000000000000000000" pitchFamily="2" charset="2"/>
              <a:buChar char="q"/>
            </a:pPr>
            <a:r>
              <a:rPr lang="en-US" dirty="0"/>
              <a:t> </a:t>
            </a:r>
            <a:r>
              <a:rPr lang="en-US" dirty="0" smtClean="0"/>
              <a:t>AORN also provides a Perioperative Orientation Resources Preceptor Development Checklist as an additional tool for selecting the </a:t>
            </a:r>
            <a:r>
              <a:rPr lang="en-US" i="1" u="sng" dirty="0" smtClean="0">
                <a:solidFill>
                  <a:schemeClr val="accent2"/>
                </a:solidFill>
              </a:rPr>
              <a:t>right</a:t>
            </a:r>
            <a:r>
              <a:rPr lang="en-US" dirty="0" smtClean="0">
                <a:solidFill>
                  <a:schemeClr val="accent2"/>
                </a:solidFill>
              </a:rPr>
              <a:t> </a:t>
            </a:r>
            <a:r>
              <a:rPr lang="en-US" dirty="0" smtClean="0"/>
              <a:t>preceptor </a:t>
            </a:r>
            <a:endParaRPr lang="en-US" dirty="0"/>
          </a:p>
        </p:txBody>
      </p:sp>
      <p:sp>
        <p:nvSpPr>
          <p:cNvPr id="4" name="TextBox 3"/>
          <p:cNvSpPr txBox="1"/>
          <p:nvPr/>
        </p:nvSpPr>
        <p:spPr>
          <a:xfrm>
            <a:off x="1948721" y="1888761"/>
            <a:ext cx="7809876" cy="646331"/>
          </a:xfrm>
          <a:prstGeom prst="rect">
            <a:avLst/>
          </a:prstGeom>
          <a:noFill/>
        </p:spPr>
        <p:txBody>
          <a:bodyPr wrap="square" rtlCol="0">
            <a:spAutoFit/>
          </a:bodyPr>
          <a:lstStyle/>
          <a:p>
            <a:r>
              <a:rPr lang="en-US" dirty="0">
                <a:solidFill>
                  <a:schemeClr val="accent2">
                    <a:lumMod val="50000"/>
                  </a:schemeClr>
                </a:solidFill>
              </a:rPr>
              <a:t> “an evaluation tool addresses clinical aspects of the program and the effectiveness of the preceptors” (</a:t>
            </a:r>
            <a:r>
              <a:rPr lang="en-US" dirty="0" smtClean="0">
                <a:solidFill>
                  <a:schemeClr val="accent2">
                    <a:lumMod val="50000"/>
                  </a:schemeClr>
                </a:solidFill>
              </a:rPr>
              <a:t>Speers, 2002)</a:t>
            </a:r>
            <a:endParaRPr lang="en-US" dirty="0">
              <a:solidFill>
                <a:schemeClr val="accent2">
                  <a:lumMod val="50000"/>
                </a:schemeClr>
              </a:solidFill>
            </a:endParaRPr>
          </a:p>
        </p:txBody>
      </p:sp>
      <p:sp>
        <p:nvSpPr>
          <p:cNvPr id="5" name="TextBox 4"/>
          <p:cNvSpPr txBox="1"/>
          <p:nvPr/>
        </p:nvSpPr>
        <p:spPr>
          <a:xfrm>
            <a:off x="5167423" y="5681892"/>
            <a:ext cx="5527905" cy="338554"/>
          </a:xfrm>
          <a:prstGeom prst="rect">
            <a:avLst/>
          </a:prstGeom>
          <a:noFill/>
        </p:spPr>
        <p:txBody>
          <a:bodyPr wrap="square" rtlCol="0">
            <a:spAutoFit/>
          </a:bodyPr>
          <a:lstStyle/>
          <a:p>
            <a:r>
              <a:rPr lang="en-US" sz="1600" i="1" dirty="0" smtClean="0">
                <a:solidFill>
                  <a:schemeClr val="accent2">
                    <a:lumMod val="75000"/>
                  </a:schemeClr>
                </a:solidFill>
              </a:rPr>
              <a:t>* Please refer to the Preceptor Tools tab of your manual at this time </a:t>
            </a:r>
            <a:endParaRPr lang="en-US" sz="1600" i="1" dirty="0">
              <a:solidFill>
                <a:schemeClr val="accent2">
                  <a:lumMod val="75000"/>
                </a:schemeClr>
              </a:solidFill>
            </a:endParaRPr>
          </a:p>
        </p:txBody>
      </p:sp>
    </p:spTree>
    <p:extLst>
      <p:ext uri="{BB962C8B-B14F-4D97-AF65-F5344CB8AC3E}">
        <p14:creationId xmlns:p14="http://schemas.microsoft.com/office/powerpoint/2010/main" val="2442112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Resources for Precepting</a:t>
            </a:r>
            <a:endParaRPr lang="en-US" dirty="0"/>
          </a:p>
        </p:txBody>
      </p:sp>
      <p:sp>
        <p:nvSpPr>
          <p:cNvPr id="3" name="Content Placeholder 2"/>
          <p:cNvSpPr>
            <a:spLocks noGrp="1"/>
          </p:cNvSpPr>
          <p:nvPr>
            <p:ph idx="1"/>
          </p:nvPr>
        </p:nvSpPr>
        <p:spPr>
          <a:xfrm>
            <a:off x="1024129" y="2084832"/>
            <a:ext cx="9720071" cy="4023360"/>
          </a:xfrm>
        </p:spPr>
        <p:txBody>
          <a:bodyPr>
            <a:normAutofit lnSpcReduction="10000"/>
          </a:bodyPr>
          <a:lstStyle/>
          <a:p>
            <a:pPr>
              <a:buFont typeface="Wingdings" panose="05000000000000000000" pitchFamily="2" charset="2"/>
              <a:buChar char="q"/>
            </a:pPr>
            <a:r>
              <a:rPr lang="en-US" dirty="0" smtClean="0"/>
              <a:t> Policies and Procedures (HUB)</a:t>
            </a:r>
          </a:p>
          <a:p>
            <a:pPr>
              <a:buFont typeface="Wingdings" panose="05000000000000000000" pitchFamily="2" charset="2"/>
              <a:buChar char="q"/>
            </a:pPr>
            <a:r>
              <a:rPr lang="en-US" dirty="0"/>
              <a:t> </a:t>
            </a:r>
            <a:r>
              <a:rPr lang="en-US" dirty="0" smtClean="0"/>
              <a:t>Champions Webpage (HUB)</a:t>
            </a:r>
          </a:p>
          <a:p>
            <a:pPr>
              <a:buFont typeface="Wingdings" panose="05000000000000000000" pitchFamily="2" charset="2"/>
              <a:buChar char="q"/>
            </a:pPr>
            <a:r>
              <a:rPr lang="en-US" dirty="0"/>
              <a:t> </a:t>
            </a:r>
            <a:r>
              <a:rPr lang="en-US" dirty="0" smtClean="0"/>
              <a:t>Health Sciences Library (Accessed through the HUB)</a:t>
            </a:r>
          </a:p>
          <a:p>
            <a:pPr marL="0" indent="0">
              <a:buNone/>
            </a:pPr>
            <a:r>
              <a:rPr lang="en-US" dirty="0" smtClean="0"/>
              <a:t> - </a:t>
            </a:r>
            <a:r>
              <a:rPr lang="en-US" sz="1800" dirty="0" smtClean="0"/>
              <a:t>Clinical Tools/Up to Date</a:t>
            </a:r>
          </a:p>
          <a:p>
            <a:pPr>
              <a:buFont typeface="Wingdings" panose="05000000000000000000" pitchFamily="2" charset="2"/>
              <a:buChar char="q"/>
            </a:pPr>
            <a:r>
              <a:rPr lang="en-US" dirty="0"/>
              <a:t> </a:t>
            </a:r>
            <a:r>
              <a:rPr lang="en-US" dirty="0" smtClean="0"/>
              <a:t>Clinical Experts (Professional Resources)</a:t>
            </a:r>
          </a:p>
          <a:p>
            <a:pPr>
              <a:buFont typeface="Wingdings" panose="05000000000000000000" pitchFamily="2" charset="2"/>
              <a:buChar char="q"/>
            </a:pPr>
            <a:r>
              <a:rPr lang="en-US" dirty="0"/>
              <a:t> </a:t>
            </a:r>
            <a:r>
              <a:rPr lang="en-US" dirty="0" smtClean="0"/>
              <a:t>Unit Educator </a:t>
            </a:r>
            <a:r>
              <a:rPr lang="en-US" sz="1800" dirty="0" smtClean="0"/>
              <a:t>(Kristi Schuessler</a:t>
            </a:r>
            <a:r>
              <a:rPr lang="en-US" dirty="0" smtClean="0"/>
              <a:t>)</a:t>
            </a:r>
          </a:p>
          <a:p>
            <a:pPr>
              <a:buFont typeface="Wingdings" panose="05000000000000000000" pitchFamily="2" charset="2"/>
              <a:buChar char="q"/>
            </a:pPr>
            <a:r>
              <a:rPr lang="en-US" dirty="0"/>
              <a:t> </a:t>
            </a:r>
            <a:r>
              <a:rPr lang="en-US" dirty="0" smtClean="0"/>
              <a:t>Manager/Assistant Manager </a:t>
            </a:r>
            <a:r>
              <a:rPr lang="en-US" sz="1800" dirty="0" smtClean="0"/>
              <a:t>(Suzanne Sortman &amp; Shauna Sutton)</a:t>
            </a:r>
          </a:p>
          <a:p>
            <a:pPr>
              <a:buFont typeface="Wingdings" panose="05000000000000000000" pitchFamily="2" charset="2"/>
              <a:buChar char="q"/>
            </a:pPr>
            <a:r>
              <a:rPr lang="en-US" dirty="0"/>
              <a:t> </a:t>
            </a:r>
            <a:r>
              <a:rPr lang="en-US" dirty="0" smtClean="0"/>
              <a:t>Clinical </a:t>
            </a:r>
            <a:r>
              <a:rPr lang="en-US" dirty="0" smtClean="0"/>
              <a:t>Scholars </a:t>
            </a:r>
            <a:r>
              <a:rPr lang="en-US" sz="1800" dirty="0" smtClean="0"/>
              <a:t>(Lynette Zavdony)</a:t>
            </a:r>
            <a:endParaRPr lang="en-US" sz="1800" dirty="0" smtClean="0"/>
          </a:p>
          <a:p>
            <a:pPr>
              <a:buFont typeface="Wingdings" panose="05000000000000000000" pitchFamily="2" charset="2"/>
              <a:buChar char="q"/>
            </a:pPr>
            <a:r>
              <a:rPr lang="en-US" dirty="0"/>
              <a:t> </a:t>
            </a:r>
            <a:r>
              <a:rPr lang="en-US" dirty="0" smtClean="0"/>
              <a:t>Operating Room Preceptor Council </a:t>
            </a:r>
            <a:r>
              <a:rPr lang="en-US" sz="1800" dirty="0" smtClean="0"/>
              <a:t>(Chair: Lynette Zavdony, Co-Chair: Meg Hellrung) </a:t>
            </a:r>
            <a:endParaRPr lang="en-US" sz="1800" dirty="0"/>
          </a:p>
        </p:txBody>
      </p:sp>
    </p:spTree>
    <p:extLst>
      <p:ext uri="{BB962C8B-B14F-4D97-AF65-F5344CB8AC3E}">
        <p14:creationId xmlns:p14="http://schemas.microsoft.com/office/powerpoint/2010/main" val="3934706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Aorn perioperative resources</a:t>
            </a:r>
            <a:endParaRPr lang="en-US" dirty="0"/>
          </a:p>
        </p:txBody>
      </p:sp>
      <p:sp>
        <p:nvSpPr>
          <p:cNvPr id="3" name="Content Placeholder 2"/>
          <p:cNvSpPr>
            <a:spLocks noGrp="1"/>
          </p:cNvSpPr>
          <p:nvPr>
            <p:ph idx="1"/>
          </p:nvPr>
        </p:nvSpPr>
        <p:spPr>
          <a:xfrm>
            <a:off x="1024128" y="2286000"/>
            <a:ext cx="6669691" cy="4023360"/>
          </a:xfrm>
        </p:spPr>
        <p:txBody>
          <a:bodyPr>
            <a:normAutofit/>
          </a:bodyPr>
          <a:lstStyle/>
          <a:p>
            <a:pPr>
              <a:buFont typeface="Wingdings" panose="05000000000000000000" pitchFamily="2" charset="2"/>
              <a:buChar char="q"/>
            </a:pPr>
            <a:r>
              <a:rPr lang="en-US" dirty="0" smtClean="0"/>
              <a:t> As our </a:t>
            </a:r>
            <a:r>
              <a:rPr lang="en-US" dirty="0"/>
              <a:t>unit </a:t>
            </a:r>
            <a:r>
              <a:rPr lang="en-US" dirty="0" smtClean="0"/>
              <a:t>specific leading organization, AORN offers several resources in order to make it easy to apply recommended practice guidelines and standards of care in training and application of perioperative skills</a:t>
            </a:r>
          </a:p>
          <a:p>
            <a:pPr>
              <a:buFont typeface="Wingdings" panose="05000000000000000000" pitchFamily="2" charset="2"/>
              <a:buChar char="q"/>
            </a:pPr>
            <a:r>
              <a:rPr lang="en-US" dirty="0"/>
              <a:t> AORN provides a detailed </a:t>
            </a:r>
            <a:r>
              <a:rPr lang="en-US" dirty="0" smtClean="0"/>
              <a:t>preceptor development </a:t>
            </a:r>
            <a:r>
              <a:rPr lang="en-US" dirty="0"/>
              <a:t>checklist, behavior-based interview questions and guidelines for ongoing 	development and performance </a:t>
            </a:r>
            <a:r>
              <a:rPr lang="en-US" dirty="0" smtClean="0"/>
              <a:t>evaluations</a:t>
            </a:r>
          </a:p>
          <a:p>
            <a:pPr marL="0" indent="0">
              <a:buNone/>
            </a:pPr>
            <a:r>
              <a:rPr lang="en-US" sz="2000" dirty="0"/>
              <a:t>	</a:t>
            </a:r>
            <a:r>
              <a:rPr lang="en-US" sz="1800" dirty="0" smtClean="0"/>
              <a:t>-Periop101 course, orientation guidelines and 	competencies, preceptor selection resources and 	recruitment/retention strategies</a:t>
            </a:r>
          </a:p>
          <a:p>
            <a:pPr marL="0" indent="0">
              <a:buNone/>
            </a:pPr>
            <a:endParaRPr lang="en-US" dirty="0" smtClean="0"/>
          </a:p>
          <a:p>
            <a:pPr>
              <a:buFont typeface="Wingdings" panose="05000000000000000000" pitchFamily="2" charset="2"/>
              <a:buChar char="q"/>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6510" y="2286000"/>
            <a:ext cx="2679078" cy="2679078"/>
          </a:xfrm>
          <a:prstGeom prst="rect">
            <a:avLst/>
          </a:prstGeom>
        </p:spPr>
      </p:pic>
      <p:sp>
        <p:nvSpPr>
          <p:cNvPr id="6" name="TextBox 5"/>
          <p:cNvSpPr txBox="1"/>
          <p:nvPr/>
        </p:nvSpPr>
        <p:spPr>
          <a:xfrm>
            <a:off x="5585637" y="5864197"/>
            <a:ext cx="5848021" cy="646331"/>
          </a:xfrm>
          <a:prstGeom prst="rect">
            <a:avLst/>
          </a:prstGeom>
          <a:noFill/>
        </p:spPr>
        <p:txBody>
          <a:bodyPr wrap="square" rtlCol="0">
            <a:spAutoFit/>
          </a:bodyPr>
          <a:lstStyle/>
          <a:p>
            <a:r>
              <a:rPr lang="en-US" i="1" dirty="0">
                <a:solidFill>
                  <a:schemeClr val="accent2">
                    <a:lumMod val="75000"/>
                  </a:schemeClr>
                </a:solidFill>
              </a:rPr>
              <a:t>* Please </a:t>
            </a:r>
            <a:r>
              <a:rPr lang="en-US" i="1" dirty="0" smtClean="0">
                <a:solidFill>
                  <a:schemeClr val="accent2">
                    <a:lumMod val="75000"/>
                  </a:schemeClr>
                </a:solidFill>
              </a:rPr>
              <a:t>refer to the </a:t>
            </a:r>
            <a:r>
              <a:rPr lang="en-US" i="1" dirty="0">
                <a:solidFill>
                  <a:schemeClr val="accent2">
                    <a:lumMod val="75000"/>
                  </a:schemeClr>
                </a:solidFill>
              </a:rPr>
              <a:t>References tab of your manual at this time </a:t>
            </a:r>
          </a:p>
          <a:p>
            <a:endParaRPr lang="en-US" dirty="0"/>
          </a:p>
        </p:txBody>
      </p:sp>
    </p:spTree>
    <p:extLst>
      <p:ext uri="{BB962C8B-B14F-4D97-AF65-F5344CB8AC3E}">
        <p14:creationId xmlns:p14="http://schemas.microsoft.com/office/powerpoint/2010/main" val="42745076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Perioperative leadership chart</a:t>
            </a:r>
            <a:endParaRPr lang="en-US" dirty="0"/>
          </a:p>
        </p:txBody>
      </p:sp>
      <p:sp>
        <p:nvSpPr>
          <p:cNvPr id="4" name="TextBox 3"/>
          <p:cNvSpPr txBox="1"/>
          <p:nvPr/>
        </p:nvSpPr>
        <p:spPr>
          <a:xfrm>
            <a:off x="6407888" y="6188659"/>
            <a:ext cx="5347639" cy="338554"/>
          </a:xfrm>
          <a:prstGeom prst="rect">
            <a:avLst/>
          </a:prstGeom>
          <a:noFill/>
        </p:spPr>
        <p:txBody>
          <a:bodyPr wrap="square" rtlCol="0">
            <a:spAutoFit/>
          </a:bodyPr>
          <a:lstStyle/>
          <a:p>
            <a:r>
              <a:rPr lang="en-US" sz="1600" i="1" dirty="0" smtClean="0">
                <a:solidFill>
                  <a:schemeClr val="accent2">
                    <a:lumMod val="75000"/>
                  </a:schemeClr>
                </a:solidFill>
              </a:rPr>
              <a:t>* Please refer to the References tab of your manual at this time</a:t>
            </a:r>
            <a:endParaRPr lang="en-US" sz="1600" i="1" dirty="0">
              <a:solidFill>
                <a:schemeClr val="accent2">
                  <a:lumMod val="75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1972" y="1570075"/>
            <a:ext cx="8718697" cy="4566684"/>
          </a:xfrm>
          <a:prstGeom prst="rect">
            <a:avLst/>
          </a:prstGeom>
        </p:spPr>
      </p:pic>
    </p:spTree>
    <p:extLst>
      <p:ext uri="{BB962C8B-B14F-4D97-AF65-F5344CB8AC3E}">
        <p14:creationId xmlns:p14="http://schemas.microsoft.com/office/powerpoint/2010/main" val="10748956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Additional Resources</a:t>
            </a:r>
            <a:br>
              <a:rPr lang="en-US" dirty="0" smtClean="0"/>
            </a:br>
            <a:endParaRPr lang="en-US" dirty="0"/>
          </a:p>
        </p:txBody>
      </p:sp>
      <p:sp>
        <p:nvSpPr>
          <p:cNvPr id="3" name="Content Placeholder 2"/>
          <p:cNvSpPr>
            <a:spLocks noGrp="1"/>
          </p:cNvSpPr>
          <p:nvPr>
            <p:ph idx="1"/>
          </p:nvPr>
        </p:nvSpPr>
        <p:spPr>
          <a:xfrm>
            <a:off x="1024128" y="1933730"/>
            <a:ext cx="9720071" cy="4023360"/>
          </a:xfrm>
        </p:spPr>
        <p:txBody>
          <a:bodyPr>
            <a:normAutofit/>
          </a:bodyPr>
          <a:lstStyle/>
          <a:p>
            <a:pPr>
              <a:buFont typeface="Wingdings" panose="05000000000000000000" pitchFamily="2" charset="2"/>
              <a:buChar char="q"/>
            </a:pPr>
            <a:r>
              <a:rPr lang="en-US" dirty="0" smtClean="0"/>
              <a:t> Forms and Documents </a:t>
            </a:r>
          </a:p>
          <a:p>
            <a:pPr>
              <a:buFont typeface="Arial" panose="020B0604020202020204" pitchFamily="34" charset="0"/>
              <a:buChar char="•"/>
            </a:pPr>
            <a:r>
              <a:rPr lang="en-US" dirty="0" smtClean="0"/>
              <a:t> Preceptor Policy</a:t>
            </a:r>
          </a:p>
          <a:p>
            <a:pPr lvl="1">
              <a:buFontTx/>
              <a:buChar char="-"/>
            </a:pPr>
            <a:r>
              <a:rPr lang="en-US" dirty="0" smtClean="0"/>
              <a:t>Responsibilities </a:t>
            </a:r>
          </a:p>
          <a:p>
            <a:pPr lvl="1">
              <a:buFontTx/>
              <a:buChar char="-"/>
            </a:pPr>
            <a:r>
              <a:rPr lang="en-US" dirty="0" smtClean="0"/>
              <a:t>Accountability</a:t>
            </a:r>
            <a:endParaRPr lang="en-US" dirty="0"/>
          </a:p>
          <a:p>
            <a:pPr>
              <a:buFont typeface="Arial" panose="020B0604020202020204" pitchFamily="34" charset="0"/>
              <a:buChar char="•"/>
            </a:pPr>
            <a:r>
              <a:rPr lang="en-US" dirty="0"/>
              <a:t> </a:t>
            </a:r>
            <a:r>
              <a:rPr lang="en-US" dirty="0" smtClean="0"/>
              <a:t>Preceptor Pathway</a:t>
            </a:r>
          </a:p>
          <a:p>
            <a:pPr marL="0" indent="0">
              <a:buNone/>
            </a:pPr>
            <a:r>
              <a:rPr lang="en-US" dirty="0" smtClean="0"/>
              <a:t> </a:t>
            </a:r>
            <a:r>
              <a:rPr lang="en-US" sz="1600" dirty="0" smtClean="0">
                <a:solidFill>
                  <a:schemeClr val="accent2"/>
                </a:solidFill>
              </a:rPr>
              <a:t> - </a:t>
            </a:r>
            <a:r>
              <a:rPr lang="en-US" sz="1800" dirty="0" smtClean="0"/>
              <a:t>Mosby’s Preceptor Plan</a:t>
            </a:r>
          </a:p>
          <a:p>
            <a:pPr marL="0" indent="0">
              <a:buNone/>
            </a:pPr>
            <a:r>
              <a:rPr lang="en-US" sz="1800" dirty="0" smtClean="0"/>
              <a:t>  </a:t>
            </a:r>
            <a:r>
              <a:rPr lang="en-US" sz="1600" dirty="0" smtClean="0">
                <a:solidFill>
                  <a:schemeClr val="accent2"/>
                </a:solidFill>
              </a:rPr>
              <a:t>-</a:t>
            </a:r>
            <a:r>
              <a:rPr lang="en-US" sz="1800" dirty="0" smtClean="0"/>
              <a:t> </a:t>
            </a:r>
            <a:r>
              <a:rPr lang="en-US" sz="2000" dirty="0" smtClean="0"/>
              <a:t>Websites</a:t>
            </a:r>
          </a:p>
          <a:p>
            <a:pPr>
              <a:buFontTx/>
              <a:buChar char="-"/>
            </a:pPr>
            <a:r>
              <a:rPr lang="en-US" sz="2000" dirty="0" smtClean="0"/>
              <a:t>Available on the HUB at: </a:t>
            </a:r>
            <a:r>
              <a:rPr lang="en-US" sz="2000" dirty="0" smtClean="0">
                <a:hlinkClick r:id="rId2"/>
              </a:rPr>
              <a:t>http://hub.uch.edu/departments-services/preceptor-program/</a:t>
            </a:r>
            <a:endParaRPr lang="en-US" sz="2000" dirty="0" smtClean="0"/>
          </a:p>
          <a:p>
            <a:pPr>
              <a:buFontTx/>
              <a:buChar char="-"/>
            </a:pPr>
            <a:r>
              <a:rPr lang="en-US" sz="2000" dirty="0"/>
              <a:t> </a:t>
            </a:r>
            <a:r>
              <a:rPr lang="en-US" sz="2000" dirty="0" smtClean="0"/>
              <a:t>AIP OR specific: </a:t>
            </a:r>
            <a:r>
              <a:rPr lang="en-US" sz="2000" dirty="0" smtClean="0">
                <a:solidFill>
                  <a:srgbClr val="0070C0"/>
                </a:solidFill>
                <a:hlinkClick r:id="rId3"/>
              </a:rPr>
              <a:t>http://uchor.weebly.com</a:t>
            </a:r>
            <a:r>
              <a:rPr lang="en-US" sz="2000" dirty="0" smtClean="0">
                <a:solidFill>
                  <a:srgbClr val="0070C0"/>
                </a:solidFill>
              </a:rPr>
              <a:t> </a:t>
            </a:r>
            <a:r>
              <a:rPr lang="en-US" sz="2000" dirty="0" smtClean="0"/>
              <a:t>password: UCH3000</a:t>
            </a:r>
          </a:p>
        </p:txBody>
      </p:sp>
    </p:spTree>
    <p:extLst>
      <p:ext uri="{BB962C8B-B14F-4D97-AF65-F5344CB8AC3E}">
        <p14:creationId xmlns:p14="http://schemas.microsoft.com/office/powerpoint/2010/main" val="2862598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Preceptor Recognition</a:t>
            </a:r>
            <a:endParaRPr lang="en-US" dirty="0"/>
          </a:p>
        </p:txBody>
      </p:sp>
      <p:sp>
        <p:nvSpPr>
          <p:cNvPr id="3" name="Content Placeholder 2"/>
          <p:cNvSpPr>
            <a:spLocks noGrp="1"/>
          </p:cNvSpPr>
          <p:nvPr>
            <p:ph idx="1"/>
          </p:nvPr>
        </p:nvSpPr>
        <p:spPr>
          <a:xfrm>
            <a:off x="1024128" y="1912925"/>
            <a:ext cx="9720071" cy="4023360"/>
          </a:xfrm>
        </p:spPr>
        <p:txBody>
          <a:bodyPr>
            <a:normAutofit lnSpcReduction="10000"/>
          </a:bodyPr>
          <a:lstStyle/>
          <a:p>
            <a:pPr>
              <a:buFont typeface="Wingdings" panose="05000000000000000000" pitchFamily="2" charset="2"/>
              <a:buChar char="q"/>
            </a:pPr>
            <a:r>
              <a:rPr lang="en-US" dirty="0" smtClean="0"/>
              <a:t> Preceptor recognition is essential to facilitate positive educational experience and  supports staff satisfaction</a:t>
            </a:r>
          </a:p>
          <a:p>
            <a:pPr>
              <a:buFont typeface="Wingdings" panose="05000000000000000000" pitchFamily="2" charset="2"/>
              <a:buChar char="q"/>
            </a:pPr>
            <a:r>
              <a:rPr lang="en-US" dirty="0" smtClean="0"/>
              <a:t> Recognition can be provided by several different means:</a:t>
            </a:r>
          </a:p>
          <a:p>
            <a:pPr marL="0" indent="0">
              <a:buNone/>
            </a:pPr>
            <a:r>
              <a:rPr lang="en-US" dirty="0"/>
              <a:t>	</a:t>
            </a:r>
            <a:r>
              <a:rPr lang="en-US" dirty="0" smtClean="0"/>
              <a:t>- Management recognition	</a:t>
            </a:r>
          </a:p>
          <a:p>
            <a:pPr marL="0" indent="0">
              <a:buNone/>
            </a:pPr>
            <a:r>
              <a:rPr lang="en-US" dirty="0"/>
              <a:t>	</a:t>
            </a:r>
            <a:r>
              <a:rPr lang="en-US" dirty="0" smtClean="0"/>
              <a:t>- Continuing education	</a:t>
            </a:r>
          </a:p>
          <a:p>
            <a:pPr marL="0" indent="0">
              <a:buNone/>
            </a:pPr>
            <a:r>
              <a:rPr lang="en-US" dirty="0"/>
              <a:t>	</a:t>
            </a:r>
            <a:r>
              <a:rPr lang="en-US" dirty="0" smtClean="0"/>
              <a:t>- Leadership role</a:t>
            </a:r>
          </a:p>
          <a:p>
            <a:pPr marL="0" indent="0">
              <a:buNone/>
            </a:pPr>
            <a:r>
              <a:rPr lang="en-US" dirty="0"/>
              <a:t>	</a:t>
            </a:r>
            <a:r>
              <a:rPr lang="en-US" dirty="0" smtClean="0"/>
              <a:t>- Increased job satisfaction</a:t>
            </a:r>
          </a:p>
          <a:p>
            <a:pPr marL="0" indent="0">
              <a:buNone/>
            </a:pPr>
            <a:r>
              <a:rPr lang="en-US" dirty="0"/>
              <a:t>	</a:t>
            </a:r>
            <a:r>
              <a:rPr lang="en-US" dirty="0" smtClean="0"/>
              <a:t>- Financial incentive</a:t>
            </a:r>
          </a:p>
          <a:p>
            <a:pPr lvl="7">
              <a:buFont typeface="Arial" panose="020B0604020202020204" pitchFamily="34" charset="0"/>
              <a:buChar char="•"/>
            </a:pPr>
            <a:r>
              <a:rPr lang="en-US" dirty="0" smtClean="0"/>
              <a:t>4%-6% differential (unit based rate) is provided to UCH staff who precept</a:t>
            </a:r>
          </a:p>
          <a:p>
            <a:pPr lvl="7">
              <a:buFont typeface="Arial" panose="020B0604020202020204" pitchFamily="34" charset="0"/>
              <a:buChar char="•"/>
            </a:pPr>
            <a:r>
              <a:rPr lang="en-US" dirty="0"/>
              <a:t> </a:t>
            </a:r>
            <a:r>
              <a:rPr lang="en-US" dirty="0" smtClean="0"/>
              <a:t>Differential is applied upon completing both online and classroom components</a:t>
            </a:r>
          </a:p>
          <a:p>
            <a:pPr lvl="7">
              <a:buFont typeface="Arial" panose="020B0604020202020204" pitchFamily="34" charset="0"/>
              <a:buChar char="•"/>
            </a:pPr>
            <a:r>
              <a:rPr lang="en-US" dirty="0"/>
              <a:t> </a:t>
            </a:r>
            <a:r>
              <a:rPr lang="en-US" dirty="0" smtClean="0"/>
              <a:t>Preceptor certificate is generated after online course evaluation is completed</a:t>
            </a:r>
            <a:r>
              <a:rPr lang="en-US" dirty="0"/>
              <a:t>	</a:t>
            </a:r>
            <a:r>
              <a:rPr lang="en-US" dirty="0" smtClean="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6093" y="2455609"/>
            <a:ext cx="2246672" cy="3223209"/>
          </a:xfrm>
          <a:prstGeom prst="rect">
            <a:avLst/>
          </a:prstGeom>
        </p:spPr>
      </p:pic>
    </p:spTree>
    <p:extLst>
      <p:ext uri="{BB962C8B-B14F-4D97-AF65-F5344CB8AC3E}">
        <p14:creationId xmlns:p14="http://schemas.microsoft.com/office/powerpoint/2010/main" val="2878283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Course objectives</a:t>
            </a:r>
            <a:endParaRPr lang="en-US" dirty="0"/>
          </a:p>
        </p:txBody>
      </p:sp>
      <p:sp>
        <p:nvSpPr>
          <p:cNvPr id="3" name="Content Placeholder 2"/>
          <p:cNvSpPr>
            <a:spLocks noGrp="1"/>
          </p:cNvSpPr>
          <p:nvPr>
            <p:ph idx="1"/>
          </p:nvPr>
        </p:nvSpPr>
        <p:spPr>
          <a:xfrm>
            <a:off x="1024128" y="1821484"/>
            <a:ext cx="9720072" cy="3423514"/>
          </a:xfrm>
        </p:spPr>
        <p:txBody>
          <a:bodyPr>
            <a:normAutofit fontScale="92500" lnSpcReduction="20000"/>
          </a:bodyPr>
          <a:lstStyle/>
          <a:p>
            <a:pPr>
              <a:buFont typeface="Wingdings" panose="05000000000000000000" pitchFamily="2" charset="2"/>
              <a:buChar char="q"/>
            </a:pPr>
            <a:r>
              <a:rPr lang="en-US" dirty="0"/>
              <a:t> </a:t>
            </a:r>
            <a:r>
              <a:rPr lang="en-US" dirty="0" smtClean="0"/>
              <a:t>Define the role of preceptors within the perioperative setting </a:t>
            </a:r>
          </a:p>
          <a:p>
            <a:pPr>
              <a:buFont typeface="Wingdings" panose="05000000000000000000" pitchFamily="2" charset="2"/>
              <a:buChar char="q"/>
            </a:pPr>
            <a:r>
              <a:rPr lang="en-US" dirty="0"/>
              <a:t> </a:t>
            </a:r>
            <a:r>
              <a:rPr lang="en-US" dirty="0" smtClean="0"/>
              <a:t>Describe key elements of the teaching/learning relationship of precepting</a:t>
            </a:r>
          </a:p>
          <a:p>
            <a:pPr marL="0" indent="0">
              <a:buNone/>
            </a:pPr>
            <a:r>
              <a:rPr lang="en-US" dirty="0"/>
              <a:t>	</a:t>
            </a:r>
            <a:r>
              <a:rPr lang="en-US" dirty="0" smtClean="0"/>
              <a:t>- identify 3 primary roles of the preceptor</a:t>
            </a:r>
          </a:p>
          <a:p>
            <a:pPr marL="0" indent="0">
              <a:buNone/>
            </a:pPr>
            <a:r>
              <a:rPr lang="en-US" dirty="0"/>
              <a:t>	</a:t>
            </a:r>
            <a:r>
              <a:rPr lang="en-US" dirty="0" smtClean="0"/>
              <a:t>- demonstrate use of principles of adult learning theory</a:t>
            </a:r>
          </a:p>
          <a:p>
            <a:pPr marL="0" indent="0">
              <a:buNone/>
            </a:pPr>
            <a:r>
              <a:rPr lang="en-US" dirty="0"/>
              <a:t>	</a:t>
            </a:r>
            <a:r>
              <a:rPr lang="en-US" dirty="0" smtClean="0"/>
              <a:t>- facilitate development and competence through skill acquisition hierarchy </a:t>
            </a:r>
          </a:p>
          <a:p>
            <a:pPr marL="0" indent="0">
              <a:buNone/>
            </a:pPr>
            <a:r>
              <a:rPr lang="en-US" dirty="0"/>
              <a:t>	</a:t>
            </a:r>
            <a:r>
              <a:rPr lang="en-US" dirty="0" smtClean="0"/>
              <a:t>- describe methods for constructive evaluation </a:t>
            </a:r>
          </a:p>
          <a:p>
            <a:pPr marL="0" indent="0">
              <a:buNone/>
            </a:pPr>
            <a:r>
              <a:rPr lang="en-US" dirty="0"/>
              <a:t>	</a:t>
            </a:r>
            <a:r>
              <a:rPr lang="en-US" dirty="0" smtClean="0"/>
              <a:t>- use of effective communication skills</a:t>
            </a:r>
          </a:p>
          <a:p>
            <a:pPr>
              <a:buFont typeface="Wingdings" panose="05000000000000000000" pitchFamily="2" charset="2"/>
              <a:buChar char="q"/>
            </a:pPr>
            <a:r>
              <a:rPr lang="en-US" dirty="0"/>
              <a:t> </a:t>
            </a:r>
            <a:r>
              <a:rPr lang="en-US" dirty="0" smtClean="0"/>
              <a:t>Discuss the unique situations and distinctive resources available to facilitate preceptorship in the perioperative setting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2739" y="5101849"/>
            <a:ext cx="3462964" cy="1482199"/>
          </a:xfrm>
          <a:prstGeom prst="rect">
            <a:avLst/>
          </a:prstGeom>
        </p:spPr>
      </p:pic>
    </p:spTree>
    <p:extLst>
      <p:ext uri="{BB962C8B-B14F-4D97-AF65-F5344CB8AC3E}">
        <p14:creationId xmlns:p14="http://schemas.microsoft.com/office/powerpoint/2010/main" val="35862499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Or specific </a:t>
            </a:r>
            <a:br>
              <a:rPr lang="en-US" dirty="0" smtClean="0"/>
            </a:br>
            <a:r>
              <a:rPr lang="en-US" dirty="0" smtClean="0"/>
              <a:t>facilitated discussion questions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Case Scenario #1</a:t>
            </a:r>
          </a:p>
          <a:p>
            <a:r>
              <a:rPr lang="en-US" b="1" dirty="0"/>
              <a:t>Focus:</a:t>
            </a:r>
          </a:p>
          <a:p>
            <a:r>
              <a:rPr lang="en-US" dirty="0" smtClean="0"/>
              <a:t>- Evaluates </a:t>
            </a:r>
            <a:r>
              <a:rPr lang="en-US" dirty="0"/>
              <a:t>preceptee current knowledge/skill level</a:t>
            </a:r>
          </a:p>
          <a:p>
            <a:r>
              <a:rPr lang="en-US" dirty="0" smtClean="0"/>
              <a:t>- Differentiates </a:t>
            </a:r>
            <a:r>
              <a:rPr lang="en-US" dirty="0"/>
              <a:t>between effective and ineffective communication </a:t>
            </a:r>
            <a:r>
              <a:rPr lang="en-US" dirty="0" smtClean="0"/>
              <a:t>techniques</a:t>
            </a:r>
            <a:endParaRPr lang="en-US" dirty="0"/>
          </a:p>
          <a:p>
            <a:r>
              <a:rPr lang="en-US" dirty="0" smtClean="0"/>
              <a:t>- Evaluates </a:t>
            </a:r>
            <a:r>
              <a:rPr lang="en-US" dirty="0"/>
              <a:t>preceptee’s clinical performance</a:t>
            </a:r>
          </a:p>
          <a:p>
            <a:r>
              <a:rPr lang="en-US" b="1" dirty="0"/>
              <a:t>Scenario:</a:t>
            </a:r>
            <a:r>
              <a:rPr lang="en-US" dirty="0"/>
              <a:t> Emergency situation/big case</a:t>
            </a:r>
          </a:p>
          <a:p>
            <a:r>
              <a:rPr lang="en-US" b="1" dirty="0"/>
              <a:t>Preceptee:</a:t>
            </a:r>
            <a:r>
              <a:rPr lang="en-US" dirty="0"/>
              <a:t> Connor, 23 year old male </a:t>
            </a:r>
          </a:p>
          <a:p>
            <a:r>
              <a:rPr lang="en-US" b="1" dirty="0"/>
              <a:t>Background:</a:t>
            </a:r>
            <a:r>
              <a:rPr lang="en-US" dirty="0"/>
              <a:t> New Surgical Tech graduate (&lt;6 months from completion of program certification), new hire to unit</a:t>
            </a:r>
          </a:p>
          <a:p>
            <a:r>
              <a:rPr lang="en-US" b="1" dirty="0"/>
              <a:t>Learning Style: </a:t>
            </a:r>
            <a:r>
              <a:rPr lang="en-US" dirty="0"/>
              <a:t>Visual </a:t>
            </a:r>
          </a:p>
          <a:p>
            <a:endParaRPr lang="en-US" dirty="0"/>
          </a:p>
        </p:txBody>
      </p:sp>
    </p:spTree>
    <p:extLst>
      <p:ext uri="{BB962C8B-B14F-4D97-AF65-F5344CB8AC3E}">
        <p14:creationId xmlns:p14="http://schemas.microsoft.com/office/powerpoint/2010/main" val="36873463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solidFill>
              </a:rPr>
              <a:t>Case Scenario #1 Questions</a:t>
            </a:r>
            <a:endParaRPr lang="en-US" dirty="0">
              <a:solidFill>
                <a:schemeClr val="accent2"/>
              </a:solidFill>
            </a:endParaRPr>
          </a:p>
        </p:txBody>
      </p:sp>
      <p:sp>
        <p:nvSpPr>
          <p:cNvPr id="3" name="Content Placeholder 2"/>
          <p:cNvSpPr>
            <a:spLocks noGrp="1"/>
          </p:cNvSpPr>
          <p:nvPr>
            <p:ph idx="1"/>
          </p:nvPr>
        </p:nvSpPr>
        <p:spPr>
          <a:xfrm>
            <a:off x="1024128" y="1910316"/>
            <a:ext cx="9720071" cy="4023360"/>
          </a:xfrm>
        </p:spPr>
        <p:txBody>
          <a:bodyPr/>
          <a:lstStyle/>
          <a:p>
            <a:pPr>
              <a:buFont typeface="Courier New" panose="02070309020205020404" pitchFamily="49" charset="0"/>
              <a:buChar char="o"/>
            </a:pPr>
            <a:r>
              <a:rPr lang="en-US" b="1" dirty="0" smtClean="0"/>
              <a:t> </a:t>
            </a:r>
            <a:r>
              <a:rPr lang="en-US" dirty="0" smtClean="0"/>
              <a:t>What </a:t>
            </a:r>
            <a:r>
              <a:rPr lang="en-US" dirty="0"/>
              <a:t>concerns, if any, do you have related to Connor’s expectations in the scrub </a:t>
            </a:r>
            <a:r>
              <a:rPr lang="en-US" dirty="0" smtClean="0"/>
              <a:t>  role</a:t>
            </a:r>
            <a:r>
              <a:rPr lang="en-US" dirty="0"/>
              <a:t>? How would you communicate these concerns to Connor?</a:t>
            </a:r>
          </a:p>
          <a:p>
            <a:pPr>
              <a:buFont typeface="Courier New" panose="02070309020205020404" pitchFamily="49" charset="0"/>
              <a:buChar char="o"/>
            </a:pPr>
            <a:r>
              <a:rPr lang="en-US" dirty="0" smtClean="0"/>
              <a:t> Considering </a:t>
            </a:r>
            <a:r>
              <a:rPr lang="en-US" dirty="0"/>
              <a:t>effective communication techniques, how can you clarify what is expected of Connor?</a:t>
            </a:r>
          </a:p>
          <a:p>
            <a:pPr>
              <a:buFont typeface="Courier New" panose="02070309020205020404" pitchFamily="49" charset="0"/>
              <a:buChar char="o"/>
            </a:pPr>
            <a:r>
              <a:rPr lang="en-US" dirty="0" smtClean="0"/>
              <a:t> What </a:t>
            </a:r>
            <a:r>
              <a:rPr lang="en-US" dirty="0"/>
              <a:t>teaching methods would you use with Connor to develop his critical thinking related to the additional procedures?</a:t>
            </a:r>
          </a:p>
          <a:p>
            <a:pPr>
              <a:buFont typeface="Courier New" panose="02070309020205020404" pitchFamily="49" charset="0"/>
              <a:buChar char="o"/>
            </a:pPr>
            <a:r>
              <a:rPr lang="en-US" dirty="0" smtClean="0"/>
              <a:t> How </a:t>
            </a:r>
            <a:r>
              <a:rPr lang="en-US" dirty="0"/>
              <a:t>would you evaluate Connor’s clinical performance to know if he has met the procedure competencies</a:t>
            </a:r>
            <a:r>
              <a:rPr lang="en-US" dirty="0" smtClean="0"/>
              <a:t>?</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0477684" y="2354444"/>
            <a:ext cx="1146175" cy="1654810"/>
          </a:xfrm>
          <a:prstGeom prst="rect">
            <a:avLst/>
          </a:prstGeom>
        </p:spPr>
      </p:pic>
    </p:spTree>
    <p:extLst>
      <p:ext uri="{BB962C8B-B14F-4D97-AF65-F5344CB8AC3E}">
        <p14:creationId xmlns:p14="http://schemas.microsoft.com/office/powerpoint/2010/main" val="552969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Or Specific</a:t>
            </a:r>
            <a:br>
              <a:rPr lang="en-US" dirty="0" smtClean="0"/>
            </a:br>
            <a:r>
              <a:rPr lang="en-US" dirty="0" smtClean="0"/>
              <a:t>Facilitated Discussion Questions</a:t>
            </a:r>
            <a:endParaRPr lang="en-US" dirty="0"/>
          </a:p>
        </p:txBody>
      </p:sp>
      <p:sp>
        <p:nvSpPr>
          <p:cNvPr id="3" name="Content Placeholder 2"/>
          <p:cNvSpPr>
            <a:spLocks noGrp="1"/>
          </p:cNvSpPr>
          <p:nvPr>
            <p:ph idx="1"/>
          </p:nvPr>
        </p:nvSpPr>
        <p:spPr/>
        <p:txBody>
          <a:bodyPr>
            <a:normAutofit fontScale="70000" lnSpcReduction="20000"/>
          </a:bodyPr>
          <a:lstStyle/>
          <a:p>
            <a:r>
              <a:rPr lang="en-US" sz="2600" b="1" dirty="0"/>
              <a:t>Case Scenario #2</a:t>
            </a:r>
          </a:p>
          <a:p>
            <a:r>
              <a:rPr lang="en-US" sz="2600" b="1" dirty="0"/>
              <a:t>Focus:</a:t>
            </a:r>
          </a:p>
          <a:p>
            <a:r>
              <a:rPr lang="en-US" sz="2600" dirty="0" smtClean="0"/>
              <a:t>- Evaluates </a:t>
            </a:r>
            <a:r>
              <a:rPr lang="en-US" sz="2600" dirty="0"/>
              <a:t>preceptee current knowledge/skill level</a:t>
            </a:r>
          </a:p>
          <a:p>
            <a:r>
              <a:rPr lang="en-US" sz="2600" dirty="0" smtClean="0"/>
              <a:t>- Integrate </a:t>
            </a:r>
            <a:r>
              <a:rPr lang="en-US" sz="2600" dirty="0"/>
              <a:t>preceptee as a professional member of the unit and/or health care team</a:t>
            </a:r>
          </a:p>
          <a:p>
            <a:r>
              <a:rPr lang="en-US" sz="2600" dirty="0" smtClean="0"/>
              <a:t>- Recognize </a:t>
            </a:r>
            <a:r>
              <a:rPr lang="en-US" sz="2600" dirty="0"/>
              <a:t>the phase of novice-to-expert theory and support preceptee through phases of progression </a:t>
            </a:r>
          </a:p>
          <a:p>
            <a:r>
              <a:rPr lang="en-US" sz="2600" dirty="0" smtClean="0"/>
              <a:t>- Creates </a:t>
            </a:r>
            <a:r>
              <a:rPr lang="en-US" sz="2600" dirty="0"/>
              <a:t>a supportive learning environment</a:t>
            </a:r>
          </a:p>
          <a:p>
            <a:r>
              <a:rPr lang="en-US" sz="2600" dirty="0" smtClean="0"/>
              <a:t>- Utilize </a:t>
            </a:r>
            <a:r>
              <a:rPr lang="en-US" sz="2600" dirty="0"/>
              <a:t>evaluation tools appropriately to document preceptee’s performance</a:t>
            </a:r>
          </a:p>
          <a:p>
            <a:r>
              <a:rPr lang="en-US" sz="2600" b="1" dirty="0"/>
              <a:t>Scenario: </a:t>
            </a:r>
            <a:r>
              <a:rPr lang="en-US" sz="2600" dirty="0"/>
              <a:t>Experienced nurse/over confident</a:t>
            </a:r>
          </a:p>
          <a:p>
            <a:r>
              <a:rPr lang="en-US" sz="2600" b="1" dirty="0"/>
              <a:t>Preceptee: </a:t>
            </a:r>
            <a:r>
              <a:rPr lang="en-US" sz="2600" dirty="0"/>
              <a:t>Ava, 28 year old female Registered Nurse </a:t>
            </a:r>
          </a:p>
          <a:p>
            <a:r>
              <a:rPr lang="en-US" sz="2600" b="1" dirty="0"/>
              <a:t>Background: </a:t>
            </a:r>
            <a:r>
              <a:rPr lang="en-US" sz="2600" dirty="0"/>
              <a:t>2 years clinical experience in the Operating Room, prior degree in Biology, new hire to unit</a:t>
            </a:r>
          </a:p>
          <a:p>
            <a:r>
              <a:rPr lang="en-US" sz="2600" b="1" dirty="0"/>
              <a:t>Learning Style: </a:t>
            </a:r>
            <a:r>
              <a:rPr lang="en-US" sz="2600" dirty="0"/>
              <a:t>Kinesthetic </a:t>
            </a:r>
          </a:p>
          <a:p>
            <a:endParaRPr lang="en-US" dirty="0"/>
          </a:p>
        </p:txBody>
      </p:sp>
    </p:spTree>
    <p:extLst>
      <p:ext uri="{BB962C8B-B14F-4D97-AF65-F5344CB8AC3E}">
        <p14:creationId xmlns:p14="http://schemas.microsoft.com/office/powerpoint/2010/main" val="386317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solidFill>
              </a:rPr>
              <a:t>Case Scenario #2 Questions</a:t>
            </a:r>
            <a:endParaRPr lang="en-US" dirty="0">
              <a:solidFill>
                <a:schemeClr val="accent2"/>
              </a:solidFill>
            </a:endParaRPr>
          </a:p>
        </p:txBody>
      </p:sp>
      <p:sp>
        <p:nvSpPr>
          <p:cNvPr id="3" name="Content Placeholder 2"/>
          <p:cNvSpPr>
            <a:spLocks noGrp="1"/>
          </p:cNvSpPr>
          <p:nvPr>
            <p:ph idx="1"/>
          </p:nvPr>
        </p:nvSpPr>
        <p:spPr>
          <a:xfrm>
            <a:off x="1024129" y="1757494"/>
            <a:ext cx="9720071" cy="4023360"/>
          </a:xfrm>
        </p:spPr>
        <p:txBody>
          <a:bodyPr/>
          <a:lstStyle/>
          <a:p>
            <a:pPr>
              <a:buFont typeface="Courier New" panose="02070309020205020404" pitchFamily="49" charset="0"/>
              <a:buChar char="o"/>
            </a:pPr>
            <a:r>
              <a:rPr lang="en-US" b="1" dirty="0" smtClean="0"/>
              <a:t> </a:t>
            </a:r>
            <a:r>
              <a:rPr lang="en-US" dirty="0" smtClean="0"/>
              <a:t>What </a:t>
            </a:r>
            <a:r>
              <a:rPr lang="en-US" dirty="0"/>
              <a:t>other information would you want to know about Ava and her experience</a:t>
            </a:r>
            <a:r>
              <a:rPr lang="en-US" dirty="0" smtClean="0"/>
              <a:t>?</a:t>
            </a:r>
          </a:p>
          <a:p>
            <a:pPr>
              <a:buFont typeface="Courier New" panose="02070309020205020404" pitchFamily="49" charset="0"/>
              <a:buChar char="o"/>
            </a:pPr>
            <a:r>
              <a:rPr lang="en-US" dirty="0" smtClean="0"/>
              <a:t> From </a:t>
            </a:r>
            <a:r>
              <a:rPr lang="en-US" dirty="0"/>
              <a:t>the information provided, what phase of reality shock might Ava be experiencing?</a:t>
            </a:r>
          </a:p>
          <a:p>
            <a:pPr>
              <a:buFont typeface="Courier New" panose="02070309020205020404" pitchFamily="49" charset="0"/>
              <a:buChar char="o"/>
            </a:pPr>
            <a:r>
              <a:rPr lang="en-US" dirty="0" smtClean="0"/>
              <a:t> How </a:t>
            </a:r>
            <a:r>
              <a:rPr lang="en-US" dirty="0"/>
              <a:t>would you create a supportive environment to assist Ava through this transition to the CT service?</a:t>
            </a:r>
          </a:p>
          <a:p>
            <a:pPr>
              <a:buFont typeface="Courier New" panose="02070309020205020404" pitchFamily="49" charset="0"/>
              <a:buChar char="o"/>
            </a:pPr>
            <a:r>
              <a:rPr lang="en-US" dirty="0" smtClean="0"/>
              <a:t> Using </a:t>
            </a:r>
            <a:r>
              <a:rPr lang="en-US" dirty="0"/>
              <a:t>the preceptee evaluation tool, what would you document as Ava’s areas of strength and areas for improvement?</a:t>
            </a:r>
          </a:p>
          <a:p>
            <a:pPr>
              <a:buFont typeface="Courier New" panose="02070309020205020404" pitchFamily="49" charset="0"/>
              <a:buChar char="o"/>
            </a:pPr>
            <a:r>
              <a:rPr lang="en-US" dirty="0" smtClean="0"/>
              <a:t> What </a:t>
            </a:r>
            <a:r>
              <a:rPr lang="en-US" dirty="0"/>
              <a:t>teaching strategies might you use to address Ava’s progress and her frustration with EPIC charting?</a:t>
            </a:r>
          </a:p>
        </p:txBody>
      </p:sp>
    </p:spTree>
    <p:extLst>
      <p:ext uri="{BB962C8B-B14F-4D97-AF65-F5344CB8AC3E}">
        <p14:creationId xmlns:p14="http://schemas.microsoft.com/office/powerpoint/2010/main" val="182675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Or Specific</a:t>
            </a:r>
            <a:br>
              <a:rPr lang="en-US" dirty="0" smtClean="0"/>
            </a:br>
            <a:r>
              <a:rPr lang="en-US" dirty="0" smtClean="0"/>
              <a:t>Facilitated Discussion Questions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Case Scenario #3</a:t>
            </a:r>
          </a:p>
          <a:p>
            <a:r>
              <a:rPr lang="en-US" b="1" dirty="0"/>
              <a:t>Focus:</a:t>
            </a:r>
          </a:p>
          <a:p>
            <a:r>
              <a:rPr lang="en-US" dirty="0"/>
              <a:t>Distinguish between the roles of protector, educator, and facilitator</a:t>
            </a:r>
          </a:p>
          <a:p>
            <a:r>
              <a:rPr lang="en-US" dirty="0"/>
              <a:t>Differentiate between effective and ineffective communication techniques</a:t>
            </a:r>
          </a:p>
          <a:p>
            <a:r>
              <a:rPr lang="en-US" dirty="0"/>
              <a:t>Identify teaching strategies compatible with the preceptee learning style</a:t>
            </a:r>
          </a:p>
          <a:p>
            <a:r>
              <a:rPr lang="en-US" dirty="0"/>
              <a:t>Utilize evaluation tools appropriately to document preceptee’s performance</a:t>
            </a:r>
          </a:p>
          <a:p>
            <a:r>
              <a:rPr lang="en-US" b="1" dirty="0"/>
              <a:t>Scenario:</a:t>
            </a:r>
            <a:r>
              <a:rPr lang="en-US" dirty="0"/>
              <a:t> </a:t>
            </a:r>
            <a:r>
              <a:rPr lang="en-US" dirty="0" smtClean="0"/>
              <a:t>Orientee </a:t>
            </a:r>
            <a:r>
              <a:rPr lang="en-US" dirty="0"/>
              <a:t>Emotional/Upset                                   </a:t>
            </a:r>
          </a:p>
          <a:p>
            <a:r>
              <a:rPr lang="en-US" b="1" dirty="0"/>
              <a:t>Preceptee:</a:t>
            </a:r>
            <a:r>
              <a:rPr lang="en-US" dirty="0"/>
              <a:t> </a:t>
            </a:r>
            <a:r>
              <a:rPr lang="en-US" dirty="0" smtClean="0"/>
              <a:t>Jack</a:t>
            </a:r>
            <a:r>
              <a:rPr lang="en-US" dirty="0"/>
              <a:t>, 40 year old male new employee </a:t>
            </a:r>
          </a:p>
          <a:p>
            <a:r>
              <a:rPr lang="en-US" b="1" dirty="0"/>
              <a:t>Background:</a:t>
            </a:r>
            <a:r>
              <a:rPr lang="en-US" dirty="0"/>
              <a:t> new Registered Nurse graduate, 12 years’ experience as a CNA in a nursing home, new hire to unit</a:t>
            </a:r>
          </a:p>
          <a:p>
            <a:r>
              <a:rPr lang="en-US" b="1" dirty="0"/>
              <a:t>Learning Style: </a:t>
            </a:r>
            <a:r>
              <a:rPr lang="en-US" dirty="0" smtClean="0"/>
              <a:t>Read/Write</a:t>
            </a:r>
            <a:endParaRPr lang="en-US" dirty="0"/>
          </a:p>
          <a:p>
            <a:endParaRPr lang="en-US" dirty="0"/>
          </a:p>
        </p:txBody>
      </p:sp>
    </p:spTree>
    <p:extLst>
      <p:ext uri="{BB962C8B-B14F-4D97-AF65-F5344CB8AC3E}">
        <p14:creationId xmlns:p14="http://schemas.microsoft.com/office/powerpoint/2010/main" val="2191905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solidFill>
              </a:rPr>
              <a:t>Case Scenario #3 Questions </a:t>
            </a:r>
            <a:endParaRPr lang="en-US" dirty="0">
              <a:solidFill>
                <a:schemeClr val="accent2"/>
              </a:solidFill>
            </a:endParaRPr>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dirty="0" smtClean="0"/>
              <a:t> Can </a:t>
            </a:r>
            <a:r>
              <a:rPr lang="en-US" dirty="0"/>
              <a:t>you identify any barriers that might affect Jack’s learning progress?</a:t>
            </a:r>
          </a:p>
          <a:p>
            <a:pPr>
              <a:buFont typeface="Courier New" panose="02070309020205020404" pitchFamily="49" charset="0"/>
              <a:buChar char="o"/>
            </a:pPr>
            <a:r>
              <a:rPr lang="en-US" dirty="0" smtClean="0"/>
              <a:t> In </a:t>
            </a:r>
            <a:r>
              <a:rPr lang="en-US" dirty="0"/>
              <a:t>considering the three roles of a preceptor, which role do you anticipate spending the most time in with Jack? </a:t>
            </a:r>
            <a:endParaRPr lang="en-US" dirty="0" smtClean="0"/>
          </a:p>
          <a:p>
            <a:pPr>
              <a:buFont typeface="Courier New" panose="02070309020205020404" pitchFamily="49" charset="0"/>
              <a:buChar char="o"/>
            </a:pPr>
            <a:r>
              <a:rPr lang="en-US" dirty="0" smtClean="0"/>
              <a:t>In </a:t>
            </a:r>
            <a:r>
              <a:rPr lang="en-US" dirty="0"/>
              <a:t>considering Jack’s learning style, what strategies would you use to assist him in preparation for high case load shift</a:t>
            </a:r>
            <a:r>
              <a:rPr lang="en-US" dirty="0" smtClean="0"/>
              <a:t>?</a:t>
            </a:r>
            <a:endParaRPr lang="en-US" dirty="0"/>
          </a:p>
          <a:p>
            <a:pPr>
              <a:buFont typeface="Courier New" panose="02070309020205020404" pitchFamily="49" charset="0"/>
              <a:buChar char="o"/>
            </a:pPr>
            <a:r>
              <a:rPr lang="en-US" dirty="0" smtClean="0"/>
              <a:t> What </a:t>
            </a:r>
            <a:r>
              <a:rPr lang="en-US" dirty="0"/>
              <a:t>concerns do you have related to Jack’s progress in orientation</a:t>
            </a:r>
            <a:r>
              <a:rPr lang="en-US" dirty="0" smtClean="0"/>
              <a:t>?</a:t>
            </a:r>
          </a:p>
          <a:p>
            <a:pPr>
              <a:buFont typeface="Courier New" panose="02070309020205020404" pitchFamily="49" charset="0"/>
              <a:buChar char="o"/>
            </a:pPr>
            <a:r>
              <a:rPr lang="en-US" dirty="0" smtClean="0"/>
              <a:t>Using </a:t>
            </a:r>
            <a:r>
              <a:rPr lang="en-US" dirty="0"/>
              <a:t>effective communication, how would you respond to Jack’s emotional outburst when he exclaimed “scheduling four cases in a day is too much</a:t>
            </a:r>
            <a:r>
              <a:rPr lang="en-US" dirty="0" smtClean="0"/>
              <a:t>”?</a:t>
            </a:r>
            <a:endParaRPr lang="en-US" dirty="0"/>
          </a:p>
          <a:p>
            <a:pPr>
              <a:buFont typeface="Courier New" panose="02070309020205020404" pitchFamily="49" charset="0"/>
              <a:buChar char="o"/>
            </a:pPr>
            <a:r>
              <a:rPr lang="en-US" dirty="0" smtClean="0"/>
              <a:t>Who </a:t>
            </a:r>
            <a:r>
              <a:rPr lang="en-US" dirty="0"/>
              <a:t>else, if anyone, would you involve to address identified issues?</a:t>
            </a:r>
          </a:p>
          <a:p>
            <a:endParaRPr lang="en-US" dirty="0"/>
          </a:p>
        </p:txBody>
      </p:sp>
    </p:spTree>
    <p:extLst>
      <p:ext uri="{BB962C8B-B14F-4D97-AF65-F5344CB8AC3E}">
        <p14:creationId xmlns:p14="http://schemas.microsoft.com/office/powerpoint/2010/main" val="756262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Or Specific </a:t>
            </a:r>
            <a:br>
              <a:rPr lang="en-US" dirty="0" smtClean="0"/>
            </a:br>
            <a:r>
              <a:rPr lang="en-US" dirty="0" smtClean="0"/>
              <a:t>Facilitated Discussion Questions</a:t>
            </a:r>
            <a:endParaRPr lang="en-US" dirty="0"/>
          </a:p>
        </p:txBody>
      </p:sp>
      <p:sp>
        <p:nvSpPr>
          <p:cNvPr id="3" name="Content Placeholder 2"/>
          <p:cNvSpPr>
            <a:spLocks noGrp="1"/>
          </p:cNvSpPr>
          <p:nvPr>
            <p:ph idx="1"/>
          </p:nvPr>
        </p:nvSpPr>
        <p:spPr/>
        <p:txBody>
          <a:bodyPr>
            <a:normAutofit fontScale="85000" lnSpcReduction="20000"/>
          </a:bodyPr>
          <a:lstStyle/>
          <a:p>
            <a:r>
              <a:rPr lang="en-US" b="1" u="sng" dirty="0"/>
              <a:t>Case Scenario #4</a:t>
            </a:r>
            <a:endParaRPr lang="en-US" dirty="0"/>
          </a:p>
          <a:p>
            <a:r>
              <a:rPr lang="en-US" b="1" u="sng" dirty="0"/>
              <a:t>Focus:</a:t>
            </a:r>
            <a:endParaRPr lang="en-US" dirty="0"/>
          </a:p>
          <a:p>
            <a:r>
              <a:rPr lang="en-US" dirty="0"/>
              <a:t>Distinguish between the roles of protector, educator, and facilitator</a:t>
            </a:r>
          </a:p>
          <a:p>
            <a:r>
              <a:rPr lang="en-US" dirty="0"/>
              <a:t>Identify appropriate use of evaluation tools to appraise and document performance</a:t>
            </a:r>
          </a:p>
          <a:p>
            <a:r>
              <a:rPr lang="en-US" dirty="0"/>
              <a:t>Differentiate between effective and ineffective communication techniques.</a:t>
            </a:r>
          </a:p>
          <a:p>
            <a:r>
              <a:rPr lang="en-US" dirty="0"/>
              <a:t>Identify teaching strategies to promote critical thinking</a:t>
            </a:r>
          </a:p>
          <a:p>
            <a:r>
              <a:rPr lang="en-US" b="1" u="sng" dirty="0"/>
              <a:t>Scenario:</a:t>
            </a:r>
            <a:r>
              <a:rPr lang="en-US" dirty="0"/>
              <a:t> Incorrect Count</a:t>
            </a:r>
          </a:p>
          <a:p>
            <a:r>
              <a:rPr lang="en-US" b="1" u="sng" dirty="0"/>
              <a:t>Preceptee: </a:t>
            </a:r>
            <a:r>
              <a:rPr lang="en-US" dirty="0"/>
              <a:t> Nikki, 33 year old female </a:t>
            </a:r>
          </a:p>
          <a:p>
            <a:r>
              <a:rPr lang="en-US" b="1" u="sng" dirty="0"/>
              <a:t>Background:</a:t>
            </a:r>
            <a:r>
              <a:rPr lang="en-US" dirty="0"/>
              <a:t> Surgical Tech with 18 months clinical experience, previous EMT experience (3 years) new hire to unit</a:t>
            </a:r>
          </a:p>
          <a:p>
            <a:r>
              <a:rPr lang="en-US" b="1" u="sng" dirty="0"/>
              <a:t>Learning Style: </a:t>
            </a:r>
            <a:r>
              <a:rPr lang="en-US" dirty="0" smtClean="0"/>
              <a:t>Auditory</a:t>
            </a:r>
            <a:endParaRPr lang="en-US" dirty="0"/>
          </a:p>
        </p:txBody>
      </p:sp>
    </p:spTree>
    <p:extLst>
      <p:ext uri="{BB962C8B-B14F-4D97-AF65-F5344CB8AC3E}">
        <p14:creationId xmlns:p14="http://schemas.microsoft.com/office/powerpoint/2010/main" val="3945967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solidFill>
              </a:rPr>
              <a:t>Case Scenario #4 Questions</a:t>
            </a:r>
            <a:endParaRPr lang="en-US" dirty="0">
              <a:solidFill>
                <a:schemeClr val="accent2"/>
              </a:solidFill>
            </a:endParaRPr>
          </a:p>
        </p:txBody>
      </p:sp>
      <p:sp>
        <p:nvSpPr>
          <p:cNvPr id="3" name="Content Placeholder 2"/>
          <p:cNvSpPr>
            <a:spLocks noGrp="1"/>
          </p:cNvSpPr>
          <p:nvPr>
            <p:ph idx="1"/>
          </p:nvPr>
        </p:nvSpPr>
        <p:spPr>
          <a:xfrm>
            <a:off x="1024128" y="1717382"/>
            <a:ext cx="9720071" cy="4023360"/>
          </a:xfrm>
        </p:spPr>
        <p:txBody>
          <a:bodyPr/>
          <a:lstStyle/>
          <a:p>
            <a:pPr>
              <a:buFont typeface="Courier New" panose="02070309020205020404" pitchFamily="49" charset="0"/>
              <a:buChar char="o"/>
            </a:pPr>
            <a:r>
              <a:rPr lang="en-US" dirty="0" smtClean="0"/>
              <a:t> What </a:t>
            </a:r>
            <a:r>
              <a:rPr lang="en-US" dirty="0"/>
              <a:t>concerns, if any do you have related to Nikki’s perceptions with the preceptee-preceptor relationship</a:t>
            </a:r>
            <a:r>
              <a:rPr lang="en-US" dirty="0" smtClean="0"/>
              <a:t>?</a:t>
            </a:r>
          </a:p>
          <a:p>
            <a:pPr>
              <a:buFont typeface="Courier New" panose="02070309020205020404" pitchFamily="49" charset="0"/>
              <a:buChar char="o"/>
            </a:pPr>
            <a:r>
              <a:rPr lang="en-US" dirty="0" smtClean="0"/>
              <a:t> How </a:t>
            </a:r>
            <a:r>
              <a:rPr lang="en-US" dirty="0"/>
              <a:t>can you identify Nikki’s remaining learning needs?</a:t>
            </a:r>
          </a:p>
          <a:p>
            <a:pPr>
              <a:buFont typeface="Courier New" panose="02070309020205020404" pitchFamily="49" charset="0"/>
              <a:buChar char="o"/>
            </a:pPr>
            <a:r>
              <a:rPr lang="en-US" dirty="0" smtClean="0"/>
              <a:t> Besides </a:t>
            </a:r>
            <a:r>
              <a:rPr lang="en-US" dirty="0"/>
              <a:t>direct observation, what other methods would you utilize to evaluate Nikki’s performance and competence?</a:t>
            </a:r>
          </a:p>
          <a:p>
            <a:pPr>
              <a:buFont typeface="Courier New" panose="02070309020205020404" pitchFamily="49" charset="0"/>
              <a:buChar char="o"/>
            </a:pPr>
            <a:r>
              <a:rPr lang="en-US" dirty="0" smtClean="0"/>
              <a:t> What </a:t>
            </a:r>
            <a:r>
              <a:rPr lang="en-US" dirty="0"/>
              <a:t>teaching strategies might you use to support and encourage Nikki’s overhead table organization?</a:t>
            </a:r>
          </a:p>
          <a:p>
            <a:pPr>
              <a:buFont typeface="Courier New" panose="02070309020205020404" pitchFamily="49" charset="0"/>
              <a:buChar char="o"/>
            </a:pPr>
            <a:r>
              <a:rPr lang="en-US" dirty="0" smtClean="0"/>
              <a:t> Considering </a:t>
            </a:r>
            <a:r>
              <a:rPr lang="en-US" dirty="0"/>
              <a:t>effective communication techniques, how can you help Nikki communicate incorrect count significance to the rest of the surgical team?</a:t>
            </a:r>
          </a:p>
          <a:p>
            <a:endParaRPr lang="en-US" dirty="0"/>
          </a:p>
        </p:txBody>
      </p:sp>
    </p:spTree>
    <p:extLst>
      <p:ext uri="{BB962C8B-B14F-4D97-AF65-F5344CB8AC3E}">
        <p14:creationId xmlns:p14="http://schemas.microsoft.com/office/powerpoint/2010/main" val="2093487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dirty="0" smtClean="0"/>
              <a:t> The use of preceptors as experienced staff to facilitate the orientation and retention of new staff is present throughout healthcare systems nationwide</a:t>
            </a:r>
          </a:p>
          <a:p>
            <a:pPr>
              <a:buFont typeface="Wingdings" panose="05000000000000000000" pitchFamily="2" charset="2"/>
              <a:buChar char="q"/>
            </a:pPr>
            <a:r>
              <a:rPr lang="en-US" dirty="0"/>
              <a:t> </a:t>
            </a:r>
            <a:r>
              <a:rPr lang="en-US" dirty="0" smtClean="0"/>
              <a:t>The perioperative setting utilizes the unit </a:t>
            </a:r>
            <a:r>
              <a:rPr lang="en-US" dirty="0"/>
              <a:t>specific leading organization, AORN, </a:t>
            </a:r>
            <a:r>
              <a:rPr lang="en-US" dirty="0" smtClean="0"/>
              <a:t>recommended practices to select and educate preceptors </a:t>
            </a:r>
          </a:p>
          <a:p>
            <a:pPr>
              <a:buFont typeface="Wingdings" panose="05000000000000000000" pitchFamily="2" charset="2"/>
              <a:buChar char="q"/>
            </a:pPr>
            <a:r>
              <a:rPr lang="en-US" dirty="0"/>
              <a:t> </a:t>
            </a:r>
            <a:r>
              <a:rPr lang="en-US" dirty="0" smtClean="0"/>
              <a:t>The preceptor fulfills 3 primary roles to support the orientee/student by acting as the educator, protector and facilitator </a:t>
            </a:r>
          </a:p>
          <a:p>
            <a:pPr>
              <a:buFont typeface="Wingdings" panose="05000000000000000000" pitchFamily="2" charset="2"/>
              <a:buChar char="q"/>
            </a:pPr>
            <a:r>
              <a:rPr lang="en-US" dirty="0" smtClean="0"/>
              <a:t> The preceptor continues advancement in the role through the skill acquisition hierarchy, Benner’s Novice to Expert Theory</a:t>
            </a:r>
            <a:r>
              <a:rPr lang="en-US" dirty="0"/>
              <a:t>	</a:t>
            </a:r>
          </a:p>
          <a:p>
            <a:pPr>
              <a:buFont typeface="Wingdings" panose="05000000000000000000" pitchFamily="2" charset="2"/>
              <a:buChar char="q"/>
            </a:pPr>
            <a:r>
              <a:rPr lang="en-US" dirty="0" smtClean="0"/>
              <a:t> The preceptor continuously utilizes methods </a:t>
            </a:r>
            <a:r>
              <a:rPr lang="en-US" dirty="0"/>
              <a:t>for constructive evaluation </a:t>
            </a:r>
            <a:r>
              <a:rPr lang="en-US" dirty="0" smtClean="0"/>
              <a:t>and effective </a:t>
            </a:r>
            <a:r>
              <a:rPr lang="en-US" dirty="0"/>
              <a:t>communication skills</a:t>
            </a:r>
          </a:p>
          <a:p>
            <a:pPr marL="0" indent="0">
              <a:buNone/>
            </a:pPr>
            <a:endParaRPr lang="en-US" dirty="0" smtClean="0"/>
          </a:p>
          <a:p>
            <a:pPr>
              <a:buFont typeface="Wingdings" panose="05000000000000000000" pitchFamily="2" charset="2"/>
              <a:buChar char="q"/>
            </a:pPr>
            <a:endParaRPr lang="en-US" dirty="0" smtClean="0"/>
          </a:p>
          <a:p>
            <a:pPr>
              <a:buFont typeface="Wingdings" panose="05000000000000000000" pitchFamily="2" charset="2"/>
              <a:buChar char="q"/>
            </a:pPr>
            <a:endParaRPr lang="en-US" dirty="0"/>
          </a:p>
          <a:p>
            <a:pPr>
              <a:buFont typeface="Wingdings" panose="05000000000000000000" pitchFamily="2" charset="2"/>
              <a:buChar char="q"/>
            </a:pPr>
            <a:endParaRPr lang="en-US" dirty="0"/>
          </a:p>
        </p:txBody>
      </p:sp>
    </p:spTree>
    <p:extLst>
      <p:ext uri="{BB962C8B-B14F-4D97-AF65-F5344CB8AC3E}">
        <p14:creationId xmlns:p14="http://schemas.microsoft.com/office/powerpoint/2010/main" val="14376746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 </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a:t> Addressing the preceptor role as a formal position with a clearly defined role description and organized professional practice guidelines can facilitate positive patient outcomes and encourages staff satisfaction in the perioperative setting</a:t>
            </a:r>
          </a:p>
          <a:p>
            <a:pPr>
              <a:buFont typeface="Wingdings" panose="05000000000000000000" pitchFamily="2" charset="2"/>
              <a:buChar char="q"/>
            </a:pPr>
            <a:r>
              <a:rPr lang="en-US" dirty="0"/>
              <a:t> Accessibility to appropriate resources can support both </a:t>
            </a:r>
            <a:r>
              <a:rPr lang="en-US" dirty="0" smtClean="0"/>
              <a:t>personal practice </a:t>
            </a:r>
            <a:r>
              <a:rPr lang="en-US" dirty="0"/>
              <a:t>and the guidance of others </a:t>
            </a:r>
            <a:r>
              <a:rPr lang="en-US" dirty="0" smtClean="0"/>
              <a:t>by use of evidence-based </a:t>
            </a:r>
            <a:r>
              <a:rPr lang="en-US" dirty="0"/>
              <a:t>practice recommendations and teaching tools that support individual learning needs </a:t>
            </a:r>
          </a:p>
          <a:p>
            <a:pPr>
              <a:buFont typeface="Wingdings" panose="05000000000000000000" pitchFamily="2" charset="2"/>
              <a:buChar char="q"/>
            </a:pPr>
            <a:r>
              <a:rPr lang="en-US" dirty="0"/>
              <a:t> The preceptee-preceptor relationship is vital to building a successful team and is supported </a:t>
            </a:r>
            <a:r>
              <a:rPr lang="en-US" dirty="0" smtClean="0"/>
              <a:t>in the AIP OR through </a:t>
            </a:r>
            <a:r>
              <a:rPr lang="en-US" dirty="0"/>
              <a:t>the certification achieved post-course review</a:t>
            </a:r>
          </a:p>
          <a:p>
            <a:endParaRPr lang="en-US" dirty="0"/>
          </a:p>
        </p:txBody>
      </p:sp>
    </p:spTree>
    <p:extLst>
      <p:ext uri="{BB962C8B-B14F-4D97-AF65-F5344CB8AC3E}">
        <p14:creationId xmlns:p14="http://schemas.microsoft.com/office/powerpoint/2010/main" val="2870647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Background: preceptorship in aip or</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q"/>
            </a:pPr>
            <a:r>
              <a:rPr lang="en-US" dirty="0" smtClean="0"/>
              <a:t> Preceptorship is defined in current professional practice literature as a specialized one-on-one relationship where on-site clinical experience is facilitated by an experienced staff member assuming the role of clinical instructor in order to bridge the theory-practice gap (Altmann, 2006)</a:t>
            </a:r>
          </a:p>
          <a:p>
            <a:pPr marL="0" indent="0">
              <a:buNone/>
            </a:pPr>
            <a:r>
              <a:rPr lang="en-US" dirty="0"/>
              <a:t>	</a:t>
            </a:r>
            <a:r>
              <a:rPr lang="en-US" sz="1800" dirty="0" smtClean="0"/>
              <a:t>- Current practice of preceptorship within the healthcare industry stems from the originator of 	modern nursing education, Florence Nightingale, who structured her educational model with 	students working with nurses ‘who were trained to train’ (Omansky, 2010)</a:t>
            </a:r>
          </a:p>
          <a:p>
            <a:pPr>
              <a:buFont typeface="Wingdings" panose="05000000000000000000" pitchFamily="2" charset="2"/>
              <a:buChar char="q"/>
            </a:pPr>
            <a:r>
              <a:rPr lang="en-US" dirty="0"/>
              <a:t> </a:t>
            </a:r>
            <a:r>
              <a:rPr lang="en-US" dirty="0" smtClean="0"/>
              <a:t>The University of Colorado Hospital Preceptor Policy defines a preceptor as “an employee or designee who functions as a teacher and mentor in guiding, directing, and overseeing the orientation and/or training of a designated employee or student”</a:t>
            </a:r>
          </a:p>
          <a:p>
            <a:pPr marL="0" indent="0" algn="ctr">
              <a:buNone/>
            </a:pPr>
            <a:r>
              <a:rPr lang="en-US" dirty="0"/>
              <a:t>	</a:t>
            </a:r>
            <a:r>
              <a:rPr lang="en-US" sz="1800" i="1" dirty="0" smtClean="0">
                <a:solidFill>
                  <a:srgbClr val="0070C0"/>
                </a:solidFill>
              </a:rPr>
              <a:t>- HUB</a:t>
            </a:r>
            <a:r>
              <a:rPr lang="en-US" sz="1800" i="1" dirty="0" smtClean="0">
                <a:solidFill>
                  <a:srgbClr val="0070C0"/>
                </a:solidFill>
                <a:sym typeface="Wingdings" panose="05000000000000000000" pitchFamily="2" charset="2"/>
              </a:rPr>
              <a:t> </a:t>
            </a:r>
            <a:r>
              <a:rPr lang="en-US" sz="1800" i="1" dirty="0" smtClean="0">
                <a:solidFill>
                  <a:srgbClr val="0070C0"/>
                </a:solidFill>
              </a:rPr>
              <a:t>Policy, Procedures and Guidelines</a:t>
            </a:r>
            <a:r>
              <a:rPr lang="en-US" sz="1800" i="1" dirty="0" smtClean="0">
                <a:solidFill>
                  <a:srgbClr val="0070C0"/>
                </a:solidFill>
                <a:sym typeface="Wingdings" panose="05000000000000000000" pitchFamily="2" charset="2"/>
              </a:rPr>
              <a:t> </a:t>
            </a:r>
            <a:r>
              <a:rPr lang="en-US" sz="1800" i="1" dirty="0" smtClean="0">
                <a:solidFill>
                  <a:srgbClr val="0070C0"/>
                </a:solidFill>
              </a:rPr>
              <a:t>Preceptor</a:t>
            </a:r>
          </a:p>
          <a:p>
            <a:pPr marL="0" indent="0" algn="ctr">
              <a:buNone/>
            </a:pPr>
            <a:r>
              <a:rPr lang="en-US" sz="1800" i="1" dirty="0">
                <a:solidFill>
                  <a:srgbClr val="0070C0"/>
                </a:solidFill>
              </a:rPr>
              <a:t>	</a:t>
            </a:r>
            <a:r>
              <a:rPr lang="en-US" sz="1800" i="1" dirty="0" smtClean="0"/>
              <a:t>or</a:t>
            </a:r>
          </a:p>
          <a:p>
            <a:pPr marL="0" indent="0" algn="ctr">
              <a:buNone/>
            </a:pPr>
            <a:r>
              <a:rPr lang="en-US" sz="1800" i="1" dirty="0" smtClean="0">
                <a:solidFill>
                  <a:srgbClr val="0070C0"/>
                </a:solidFill>
              </a:rPr>
              <a:t>-  HUB</a:t>
            </a:r>
            <a:r>
              <a:rPr lang="en-US" sz="1800" i="1" dirty="0" smtClean="0">
                <a:solidFill>
                  <a:srgbClr val="0070C0"/>
                </a:solidFill>
                <a:sym typeface="Wingdings" panose="05000000000000000000" pitchFamily="2" charset="2"/>
              </a:rPr>
              <a:t> Departments &amp; Services P Preceptor Program Forms and Documents  Preceptor Policy</a:t>
            </a:r>
            <a:endParaRPr lang="en-US" sz="1800" i="1" dirty="0">
              <a:solidFill>
                <a:srgbClr val="0070C0"/>
              </a:solidFill>
            </a:endParaRPr>
          </a:p>
        </p:txBody>
      </p:sp>
    </p:spTree>
    <p:extLst>
      <p:ext uri="{BB962C8B-B14F-4D97-AF65-F5344CB8AC3E}">
        <p14:creationId xmlns:p14="http://schemas.microsoft.com/office/powerpoint/2010/main" val="10951070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a:t>
            </a:r>
            <a:endParaRPr lang="en-US" dirty="0"/>
          </a:p>
        </p:txBody>
      </p:sp>
      <p:sp>
        <p:nvSpPr>
          <p:cNvPr id="3" name="Content Placeholder 2"/>
          <p:cNvSpPr>
            <a:spLocks noGrp="1"/>
          </p:cNvSpPr>
          <p:nvPr>
            <p:ph idx="1"/>
          </p:nvPr>
        </p:nvSpPr>
        <p:spPr>
          <a:xfrm>
            <a:off x="1024128" y="1733107"/>
            <a:ext cx="9720071" cy="4023360"/>
          </a:xfrm>
        </p:spPr>
        <p:txBody>
          <a:bodyPr>
            <a:normAutofit fontScale="92500" lnSpcReduction="10000"/>
          </a:bodyPr>
          <a:lstStyle/>
          <a:p>
            <a:pPr>
              <a:buFont typeface="Wingdings" panose="05000000000000000000" pitchFamily="2" charset="2"/>
              <a:buChar char="q"/>
            </a:pPr>
            <a:r>
              <a:rPr lang="en-US" dirty="0" smtClean="0"/>
              <a:t> Altmann</a:t>
            </a:r>
            <a:r>
              <a:rPr lang="en-US" dirty="0"/>
              <a:t>, T.K. (2006). Preceptor Selection, Orientation, and </a:t>
            </a:r>
            <a:r>
              <a:rPr lang="en-US" dirty="0" smtClean="0"/>
              <a:t>Evaluation </a:t>
            </a:r>
            <a:r>
              <a:rPr lang="en-US" dirty="0"/>
              <a:t>in Baccalaureate Nursing Education. </a:t>
            </a:r>
            <a:r>
              <a:rPr lang="en-US" i="1" dirty="0"/>
              <a:t>International </a:t>
            </a:r>
            <a:r>
              <a:rPr lang="en-US" i="1" dirty="0" smtClean="0"/>
              <a:t>Journal </a:t>
            </a:r>
            <a:r>
              <a:rPr lang="en-US" i="1" dirty="0"/>
              <a:t>of Nursing Education Scholarship</a:t>
            </a:r>
            <a:r>
              <a:rPr lang="en-US" dirty="0"/>
              <a:t>, 3, 1-15.</a:t>
            </a:r>
          </a:p>
          <a:p>
            <a:pPr>
              <a:buFont typeface="Wingdings" panose="05000000000000000000" pitchFamily="2" charset="2"/>
              <a:buChar char="q"/>
            </a:pPr>
            <a:r>
              <a:rPr lang="en-US" dirty="0" smtClean="0"/>
              <a:t> Duteau</a:t>
            </a:r>
            <a:r>
              <a:rPr lang="en-US" dirty="0"/>
              <a:t>, J. (2012). Making a Difference: The Value of Preceptorship </a:t>
            </a:r>
            <a:r>
              <a:rPr lang="en-US" dirty="0" smtClean="0"/>
              <a:t>Programs </a:t>
            </a:r>
            <a:r>
              <a:rPr lang="en-US" dirty="0"/>
              <a:t>in Nursing Education. </a:t>
            </a:r>
            <a:r>
              <a:rPr lang="en-US" i="1" dirty="0"/>
              <a:t>The Journal of Continuing </a:t>
            </a:r>
            <a:r>
              <a:rPr lang="en-US" i="1" dirty="0" smtClean="0"/>
              <a:t>Education </a:t>
            </a:r>
            <a:r>
              <a:rPr lang="en-US" i="1" dirty="0"/>
              <a:t>in Nursing</a:t>
            </a:r>
            <a:r>
              <a:rPr lang="en-US" dirty="0"/>
              <a:t>, 43, 37-43. </a:t>
            </a:r>
          </a:p>
          <a:p>
            <a:pPr>
              <a:buFont typeface="Wingdings" panose="05000000000000000000" pitchFamily="2" charset="2"/>
              <a:buChar char="q"/>
            </a:pPr>
            <a:r>
              <a:rPr lang="en-US" dirty="0" smtClean="0"/>
              <a:t> Finger</a:t>
            </a:r>
            <a:r>
              <a:rPr lang="en-US" dirty="0"/>
              <a:t>, S.D., &amp; Pape, T.M. (2002). Invitational Theory and </a:t>
            </a:r>
            <a:r>
              <a:rPr lang="en-US" dirty="0" smtClean="0"/>
              <a:t>Perioperative </a:t>
            </a:r>
            <a:r>
              <a:rPr lang="en-US" dirty="0"/>
              <a:t>Nursing Preceptorships. </a:t>
            </a:r>
            <a:r>
              <a:rPr lang="en-US" i="1" dirty="0"/>
              <a:t>AORN Journal</a:t>
            </a:r>
            <a:r>
              <a:rPr lang="en-US" dirty="0"/>
              <a:t> 76, 	</a:t>
            </a:r>
            <a:r>
              <a:rPr lang="en-US" dirty="0" smtClean="0"/>
              <a:t>630-641</a:t>
            </a:r>
            <a:r>
              <a:rPr lang="en-US" dirty="0"/>
              <a:t>. </a:t>
            </a:r>
          </a:p>
          <a:p>
            <a:pPr>
              <a:buFont typeface="Wingdings" panose="05000000000000000000" pitchFamily="2" charset="2"/>
              <a:buChar char="q"/>
            </a:pPr>
            <a:r>
              <a:rPr lang="en-US" dirty="0" smtClean="0"/>
              <a:t> Omansky</a:t>
            </a:r>
            <a:r>
              <a:rPr lang="en-US" dirty="0"/>
              <a:t>, G.L. (2010). Staff nurses’ experiences as preceptors and </a:t>
            </a:r>
            <a:r>
              <a:rPr lang="en-US" dirty="0" smtClean="0"/>
              <a:t>mentors</a:t>
            </a:r>
            <a:r>
              <a:rPr lang="en-US" dirty="0"/>
              <a:t>: an integrative review. </a:t>
            </a:r>
            <a:r>
              <a:rPr lang="en-US" i="1" dirty="0"/>
              <a:t>Journal of Nursing Management</a:t>
            </a:r>
            <a:r>
              <a:rPr lang="en-US" dirty="0"/>
              <a:t>, </a:t>
            </a:r>
            <a:r>
              <a:rPr lang="en-US" dirty="0" smtClean="0"/>
              <a:t>18</a:t>
            </a:r>
            <a:r>
              <a:rPr lang="en-US" dirty="0"/>
              <a:t>, 697-703</a:t>
            </a:r>
          </a:p>
          <a:p>
            <a:pPr>
              <a:buFont typeface="Wingdings" panose="05000000000000000000" pitchFamily="2" charset="2"/>
              <a:buChar char="q"/>
            </a:pPr>
            <a:r>
              <a:rPr lang="en-US" dirty="0" smtClean="0"/>
              <a:t> Speers</a:t>
            </a:r>
            <a:r>
              <a:rPr lang="en-US" dirty="0"/>
              <a:t>, A.T. (2002). OPERATING ROOM REGISTERED NURSES </a:t>
            </a:r>
            <a:r>
              <a:rPr lang="en-US" dirty="0" smtClean="0"/>
              <a:t>INTERNSHIP </a:t>
            </a:r>
            <a:r>
              <a:rPr lang="en-US" dirty="0"/>
              <a:t>PROGRAM: A Recruitment and Retention Strategy. </a:t>
            </a:r>
            <a:r>
              <a:rPr lang="en-US" i="1" dirty="0" smtClean="0"/>
              <a:t>Journal </a:t>
            </a:r>
            <a:r>
              <a:rPr lang="en-US" i="1" dirty="0"/>
              <a:t>for Nurses In Staff Development</a:t>
            </a:r>
            <a:r>
              <a:rPr lang="en-US" dirty="0"/>
              <a:t>, 18, 117-126</a:t>
            </a:r>
          </a:p>
          <a:p>
            <a:pPr>
              <a:buFont typeface="Wingdings" panose="05000000000000000000" pitchFamily="2" charset="2"/>
              <a:buChar char="q"/>
            </a:pPr>
            <a:r>
              <a:rPr lang="en-US" dirty="0" smtClean="0"/>
              <a:t> Zilembo</a:t>
            </a:r>
            <a:r>
              <a:rPr lang="en-US" dirty="0"/>
              <a:t>, M., &amp; Monterosso, L. (2008). Towards a conceptual framework </a:t>
            </a:r>
            <a:r>
              <a:rPr lang="en-US" dirty="0" smtClean="0"/>
              <a:t>for </a:t>
            </a:r>
            <a:r>
              <a:rPr lang="en-US" dirty="0"/>
              <a:t>preceptorship in the clinical education of undergraduate </a:t>
            </a:r>
            <a:r>
              <a:rPr lang="en-US" dirty="0" smtClean="0"/>
              <a:t>nursing </a:t>
            </a:r>
            <a:r>
              <a:rPr lang="en-US" dirty="0"/>
              <a:t>students. </a:t>
            </a:r>
            <a:r>
              <a:rPr lang="en-US" i="1" dirty="0"/>
              <a:t>Contemporary Nurse</a:t>
            </a:r>
            <a:r>
              <a:rPr lang="en-US" dirty="0"/>
              <a:t>, 30, 89-94</a:t>
            </a:r>
          </a:p>
          <a:p>
            <a:endParaRPr lang="en-US" dirty="0"/>
          </a:p>
        </p:txBody>
      </p:sp>
    </p:spTree>
    <p:extLst>
      <p:ext uri="{BB962C8B-B14F-4D97-AF65-F5344CB8AC3E}">
        <p14:creationId xmlns:p14="http://schemas.microsoft.com/office/powerpoint/2010/main" val="22145186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 </a:t>
            </a:r>
            <a:endParaRPr lang="en-US" dirty="0"/>
          </a:p>
        </p:txBody>
      </p:sp>
      <p:sp>
        <p:nvSpPr>
          <p:cNvPr id="3" name="Content Placeholder 2"/>
          <p:cNvSpPr>
            <a:spLocks noGrp="1"/>
          </p:cNvSpPr>
          <p:nvPr>
            <p:ph idx="1"/>
          </p:nvPr>
        </p:nvSpPr>
        <p:spPr/>
        <p:txBody>
          <a:bodyPr>
            <a:normAutofit fontScale="92500"/>
          </a:bodyPr>
          <a:lstStyle/>
          <a:p>
            <a:pPr>
              <a:buFont typeface="Wingdings" panose="05000000000000000000" pitchFamily="2" charset="2"/>
              <a:buChar char="q"/>
            </a:pPr>
            <a:r>
              <a:rPr lang="en-US" dirty="0"/>
              <a:t> </a:t>
            </a:r>
            <a:r>
              <a:rPr lang="en-US" sz="2400" dirty="0"/>
              <a:t> </a:t>
            </a:r>
            <a:r>
              <a:rPr lang="en-US" dirty="0"/>
              <a:t>Benner, P. (1984). From novice to expert: Excellence and power in clinical nursing practice. Menlo Park: Addison-Westley, pp. 13-34</a:t>
            </a:r>
          </a:p>
          <a:p>
            <a:pPr>
              <a:buFont typeface="Wingdings" panose="05000000000000000000" pitchFamily="2" charset="2"/>
              <a:buChar char="q"/>
            </a:pPr>
            <a:r>
              <a:rPr lang="en-US" dirty="0"/>
              <a:t> </a:t>
            </a:r>
            <a:r>
              <a:rPr lang="en-US" dirty="0" err="1"/>
              <a:t>Mangram</a:t>
            </a:r>
            <a:r>
              <a:rPr lang="en-US" dirty="0"/>
              <a:t>, A.J</a:t>
            </a:r>
            <a:r>
              <a:rPr lang="en-US" dirty="0" smtClean="0"/>
              <a:t>., </a:t>
            </a:r>
            <a:r>
              <a:rPr lang="en-US" dirty="0"/>
              <a:t>Horan, T.C</a:t>
            </a:r>
            <a:r>
              <a:rPr lang="en-US" dirty="0" smtClean="0"/>
              <a:t>., </a:t>
            </a:r>
            <a:r>
              <a:rPr lang="en-US" dirty="0"/>
              <a:t>Pearson, M.L</a:t>
            </a:r>
            <a:r>
              <a:rPr lang="en-US" dirty="0" smtClean="0"/>
              <a:t>., &amp; </a:t>
            </a:r>
            <a:r>
              <a:rPr lang="en-US" dirty="0"/>
              <a:t>Silver, L.C. (1999). Hospital Infection Control Practices Advisory Committee. </a:t>
            </a:r>
            <a:r>
              <a:rPr lang="en-US" i="1" dirty="0"/>
              <a:t>Guidelines for prevention of surgical site infection</a:t>
            </a:r>
            <a:r>
              <a:rPr lang="en-US" dirty="0"/>
              <a:t>, 27(2):97-132.</a:t>
            </a:r>
          </a:p>
          <a:p>
            <a:pPr>
              <a:buFont typeface="Wingdings" panose="05000000000000000000" pitchFamily="2" charset="2"/>
              <a:buChar char="q"/>
            </a:pPr>
            <a:r>
              <a:rPr lang="en-US" dirty="0" smtClean="0"/>
              <a:t> Simmons</a:t>
            </a:r>
            <a:r>
              <a:rPr lang="en-US" dirty="0"/>
              <a:t>, E.P. (</a:t>
            </a:r>
            <a:r>
              <a:rPr lang="en-US" dirty="0" smtClean="0"/>
              <a:t>1982). Guideline </a:t>
            </a:r>
            <a:r>
              <a:rPr lang="en-US" dirty="0"/>
              <a:t>for prevention of surgical wound infections. </a:t>
            </a:r>
            <a:r>
              <a:rPr lang="en-US" i="1" dirty="0"/>
              <a:t>Infect Control</a:t>
            </a:r>
            <a:r>
              <a:rPr lang="en-US" dirty="0"/>
              <a:t>. 3:185-196.</a:t>
            </a:r>
          </a:p>
          <a:p>
            <a:pPr>
              <a:buFont typeface="Wingdings" panose="05000000000000000000" pitchFamily="2" charset="2"/>
              <a:buChar char="q"/>
            </a:pPr>
            <a:r>
              <a:rPr lang="en-US" dirty="0" smtClean="0"/>
              <a:t> Van </a:t>
            </a:r>
            <a:r>
              <a:rPr lang="en-US" dirty="0" err="1"/>
              <a:t>Wicklin</a:t>
            </a:r>
            <a:r>
              <a:rPr lang="en-US" dirty="0"/>
              <a:t>, S. (2012). CDC surgical wound classification system/Surgical wound classification decision tree [Clinical Issues]. </a:t>
            </a:r>
            <a:r>
              <a:rPr lang="en-US" i="1" dirty="0"/>
              <a:t>AORN Journal </a:t>
            </a:r>
            <a:endParaRPr lang="en-US" dirty="0" smtClean="0"/>
          </a:p>
          <a:p>
            <a:pPr>
              <a:buFont typeface="Wingdings" panose="05000000000000000000" pitchFamily="2" charset="2"/>
              <a:buChar char="q"/>
            </a:pPr>
            <a:r>
              <a:rPr lang="en-US" dirty="0" smtClean="0"/>
              <a:t> Recommended </a:t>
            </a:r>
            <a:r>
              <a:rPr lang="en-US" dirty="0"/>
              <a:t>practices for prevention of transmissible infections in the perioperative practice setting. In: Perioperative Standards and Recommended Practices. Denver, CO: AORN, </a:t>
            </a:r>
            <a:r>
              <a:rPr lang="en-US" dirty="0" err="1"/>
              <a:t>Inc</a:t>
            </a:r>
            <a:r>
              <a:rPr lang="en-US" dirty="0"/>
              <a:t>; </a:t>
            </a:r>
            <a:r>
              <a:rPr lang="en-US" dirty="0" smtClean="0"/>
              <a:t>2013;331-364</a:t>
            </a:r>
            <a:endParaRPr lang="en-US" dirty="0"/>
          </a:p>
        </p:txBody>
      </p:sp>
    </p:spTree>
    <p:extLst>
      <p:ext uri="{BB962C8B-B14F-4D97-AF65-F5344CB8AC3E}">
        <p14:creationId xmlns:p14="http://schemas.microsoft.com/office/powerpoint/2010/main" val="4857891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 </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smtClean="0"/>
              <a:t> AORN Recommended Practices and Preceptor Resources can be obtained through the following PDF file links: </a:t>
            </a:r>
          </a:p>
          <a:p>
            <a:pPr marL="0" indent="0">
              <a:buNone/>
            </a:pPr>
            <a:r>
              <a:rPr lang="en-US" dirty="0"/>
              <a:t> </a:t>
            </a:r>
            <a:r>
              <a:rPr lang="en-US" dirty="0" smtClean="0">
                <a:hlinkClick r:id="rId2"/>
              </a:rPr>
              <a:t>http</a:t>
            </a:r>
            <a:r>
              <a:rPr lang="en-US" dirty="0">
                <a:hlinkClick r:id="rId2"/>
              </a:rPr>
              <a:t>://</a:t>
            </a:r>
            <a:r>
              <a:rPr lang="en-US" dirty="0" smtClean="0">
                <a:hlinkClick r:id="rId2"/>
              </a:rPr>
              <a:t>www.aorn.org/Secondary.aspx?id=20973&amp;terms=wound%20classification</a:t>
            </a:r>
            <a:endParaRPr lang="en-US" dirty="0"/>
          </a:p>
          <a:p>
            <a:r>
              <a:rPr lang="en-US" dirty="0">
                <a:hlinkClick r:id="rId3"/>
              </a:rPr>
              <a:t>http://</a:t>
            </a:r>
            <a:r>
              <a:rPr lang="en-US" dirty="0" smtClean="0">
                <a:hlinkClick r:id="rId3"/>
              </a:rPr>
              <a:t>www.aorn.org/Education/Curriculum/Periop101/Perioperative_Orientation_Resources.aspx</a:t>
            </a:r>
            <a:endParaRPr lang="en-US" dirty="0" smtClean="0"/>
          </a:p>
          <a:p>
            <a:endParaRPr lang="en-US" dirty="0"/>
          </a:p>
          <a:p>
            <a:endParaRPr lang="en-US" dirty="0"/>
          </a:p>
        </p:txBody>
      </p:sp>
    </p:spTree>
    <p:extLst>
      <p:ext uri="{BB962C8B-B14F-4D97-AF65-F5344CB8AC3E}">
        <p14:creationId xmlns:p14="http://schemas.microsoft.com/office/powerpoint/2010/main" val="3615056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Background: preceptorship in aip or</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q"/>
            </a:pPr>
            <a:r>
              <a:rPr lang="en-US" dirty="0"/>
              <a:t>  What is the current practice of preceptorship on nationwide scale?</a:t>
            </a:r>
          </a:p>
          <a:p>
            <a:pPr marL="0" indent="0">
              <a:buNone/>
            </a:pPr>
            <a:r>
              <a:rPr lang="en-US" dirty="0" smtClean="0"/>
              <a:t>	</a:t>
            </a:r>
            <a:r>
              <a:rPr lang="en-US" sz="2000" dirty="0" smtClean="0"/>
              <a:t>- </a:t>
            </a:r>
            <a:r>
              <a:rPr lang="en-US" sz="2000" dirty="0"/>
              <a:t>Preceptorship programs are a common teaching method in US 	baccalaureate schools of nursing as well as in US health care institutions and 	health care systems </a:t>
            </a:r>
            <a:endParaRPr lang="en-US" sz="2000" dirty="0" smtClean="0"/>
          </a:p>
          <a:p>
            <a:pPr>
              <a:buFont typeface="Wingdings" panose="05000000000000000000" pitchFamily="2" charset="2"/>
              <a:buChar char="q"/>
            </a:pPr>
            <a:r>
              <a:rPr lang="en-US" dirty="0" smtClean="0"/>
              <a:t>What is current practice of preceptorship in the AIP OR?</a:t>
            </a:r>
          </a:p>
          <a:p>
            <a:pPr marL="0" indent="0">
              <a:buNone/>
            </a:pPr>
            <a:r>
              <a:rPr lang="en-US" dirty="0"/>
              <a:t>	</a:t>
            </a:r>
            <a:r>
              <a:rPr lang="en-US" sz="2000" dirty="0" smtClean="0"/>
              <a:t>- Preceptors are utilized daily, however, the preceptor role, responsibilities, education 	and expectations are undefined and under supported in conjunction with high turnover 	rate and quantity of novice staff</a:t>
            </a:r>
          </a:p>
          <a:p>
            <a:pPr>
              <a:buFont typeface="Wingdings" panose="05000000000000000000" pitchFamily="2" charset="2"/>
              <a:buChar char="q"/>
            </a:pPr>
            <a:r>
              <a:rPr lang="en-US" dirty="0" smtClean="0"/>
              <a:t> How do we know the current state of preceptorship practice in the AIP OR?</a:t>
            </a:r>
          </a:p>
          <a:p>
            <a:pPr marL="0" indent="0">
              <a:buNone/>
            </a:pPr>
            <a:r>
              <a:rPr lang="en-US" dirty="0" smtClean="0"/>
              <a:t>	</a:t>
            </a:r>
            <a:r>
              <a:rPr lang="en-US" sz="2000" dirty="0" smtClean="0"/>
              <a:t>- Staff discussion/discourse, physician feedback, staff turnover/exit interviews, survey 	results</a:t>
            </a:r>
          </a:p>
          <a:p>
            <a:pPr marL="0" indent="0">
              <a:buNone/>
            </a:pPr>
            <a:endParaRPr lang="en-US" dirty="0"/>
          </a:p>
        </p:txBody>
      </p:sp>
    </p:spTree>
    <p:extLst>
      <p:ext uri="{BB962C8B-B14F-4D97-AF65-F5344CB8AC3E}">
        <p14:creationId xmlns:p14="http://schemas.microsoft.com/office/powerpoint/2010/main" val="824034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Background: Preceptorship in AIP OR</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dirty="0" smtClean="0"/>
              <a:t> What does our unit specific leading organization, AORN, recommend concerning preceptorship? </a:t>
            </a:r>
          </a:p>
          <a:p>
            <a:pPr marL="0" indent="0">
              <a:buNone/>
            </a:pPr>
            <a:r>
              <a:rPr lang="en-US" dirty="0"/>
              <a:t>	</a:t>
            </a:r>
            <a:r>
              <a:rPr lang="en-US" sz="2000" dirty="0" smtClean="0"/>
              <a:t>- AORN strongly encourages the use of preceptors within the perioperative settings by 	highlighting selection of the </a:t>
            </a:r>
            <a:r>
              <a:rPr lang="en-US" sz="2000" i="1" u="sng" dirty="0" smtClean="0">
                <a:solidFill>
                  <a:schemeClr val="accent2"/>
                </a:solidFill>
              </a:rPr>
              <a:t>right</a:t>
            </a:r>
            <a:r>
              <a:rPr lang="en-US" sz="2000" dirty="0" smtClean="0"/>
              <a:t> preceptor. </a:t>
            </a:r>
          </a:p>
          <a:p>
            <a:pPr>
              <a:buFont typeface="Wingdings" panose="05000000000000000000" pitchFamily="2" charset="2"/>
              <a:buChar char="q"/>
            </a:pPr>
            <a:r>
              <a:rPr lang="en-US" dirty="0" smtClean="0"/>
              <a:t> How will we change AIP OR’s practice of preceptorship to meet national standards, AORN recommendations and most importantly support our staff with preceptorship?</a:t>
            </a:r>
          </a:p>
          <a:p>
            <a:pPr marL="0" indent="0">
              <a:buNone/>
            </a:pPr>
            <a:r>
              <a:rPr lang="en-US" sz="2000" dirty="0"/>
              <a:t>	</a:t>
            </a:r>
            <a:r>
              <a:rPr lang="en-US" sz="2000" dirty="0" smtClean="0"/>
              <a:t>- The development of an OR specific clinical preceptor education course placing 	emphasis on clarifying role ambiguity, identifying preceptor teaching ability, 	increasing resource accessibility and improving preceptor evaluation (otherwise known 	as </a:t>
            </a:r>
            <a:r>
              <a:rPr lang="en-US" sz="2000" i="1" u="sng" dirty="0" smtClean="0">
                <a:solidFill>
                  <a:schemeClr val="accent2"/>
                </a:solidFill>
              </a:rPr>
              <a:t>THIS COURSE</a:t>
            </a:r>
            <a:r>
              <a:rPr lang="en-US" sz="2000" i="1" dirty="0" smtClean="0">
                <a:solidFill>
                  <a:schemeClr val="accent2"/>
                </a:solidFill>
              </a:rPr>
              <a:t>!</a:t>
            </a:r>
            <a:r>
              <a:rPr lang="en-US" sz="2000" dirty="0" smtClean="0"/>
              <a:t>)</a:t>
            </a:r>
            <a:endParaRPr lang="en-US" sz="2000" dirty="0">
              <a:solidFill>
                <a:schemeClr val="accent2">
                  <a:lumMod val="75000"/>
                </a:schemeClr>
              </a:solidFill>
            </a:endParaRPr>
          </a:p>
        </p:txBody>
      </p:sp>
    </p:spTree>
    <p:extLst>
      <p:ext uri="{BB962C8B-B14F-4D97-AF65-F5344CB8AC3E}">
        <p14:creationId xmlns:p14="http://schemas.microsoft.com/office/powerpoint/2010/main" val="1335425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Online lesson review</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smtClean="0"/>
              <a:t> Thoughts? </a:t>
            </a:r>
          </a:p>
          <a:p>
            <a:pPr>
              <a:buFont typeface="Wingdings" panose="05000000000000000000" pitchFamily="2" charset="2"/>
              <a:buChar char="q"/>
            </a:pPr>
            <a:r>
              <a:rPr lang="en-US" dirty="0"/>
              <a:t> </a:t>
            </a:r>
            <a:r>
              <a:rPr lang="en-US" dirty="0" smtClean="0"/>
              <a:t>Based on the modules, what does the overall role of a preceptor look like?</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2641" y="3358116"/>
            <a:ext cx="3209260" cy="3209260"/>
          </a:xfrm>
          <a:prstGeom prst="rect">
            <a:avLst/>
          </a:prstGeom>
        </p:spPr>
      </p:pic>
    </p:spTree>
    <p:extLst>
      <p:ext uri="{BB962C8B-B14F-4D97-AF65-F5344CB8AC3E}">
        <p14:creationId xmlns:p14="http://schemas.microsoft.com/office/powerpoint/2010/main" val="1347442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Or preceptor role description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58486" y="2715592"/>
            <a:ext cx="2285714" cy="2285714"/>
          </a:xfrm>
        </p:spPr>
      </p:pic>
      <p:sp>
        <p:nvSpPr>
          <p:cNvPr id="5" name="TextBox 4"/>
          <p:cNvSpPr txBox="1"/>
          <p:nvPr/>
        </p:nvSpPr>
        <p:spPr>
          <a:xfrm>
            <a:off x="1024128" y="2084832"/>
            <a:ext cx="7334781" cy="2862322"/>
          </a:xfrm>
          <a:prstGeom prst="rect">
            <a:avLst/>
          </a:prstGeom>
          <a:noFill/>
        </p:spPr>
        <p:txBody>
          <a:bodyPr wrap="square" rtlCol="0">
            <a:spAutoFit/>
          </a:bodyPr>
          <a:lstStyle/>
          <a:p>
            <a:pPr marL="285750" indent="-285750">
              <a:buFont typeface="Wingdings" panose="05000000000000000000" pitchFamily="2" charset="2"/>
              <a:buChar char="q"/>
            </a:pPr>
            <a:r>
              <a:rPr lang="en-US" dirty="0" smtClean="0">
                <a:solidFill>
                  <a:schemeClr val="accent2">
                    <a:lumMod val="75000"/>
                  </a:schemeClr>
                </a:solidFill>
              </a:rPr>
              <a:t>OR Preceptorship:</a:t>
            </a:r>
          </a:p>
          <a:p>
            <a:pPr marL="285750" indent="-285750">
              <a:buFont typeface="Wingdings" panose="05000000000000000000" pitchFamily="2" charset="2"/>
              <a:buChar char="q"/>
            </a:pPr>
            <a:endParaRPr lang="en-US" dirty="0">
              <a:solidFill>
                <a:schemeClr val="accent2">
                  <a:lumMod val="75000"/>
                </a:schemeClr>
              </a:solidFill>
            </a:endParaRPr>
          </a:p>
          <a:p>
            <a:r>
              <a:rPr lang="en-US" dirty="0" smtClean="0"/>
              <a:t>“The </a:t>
            </a:r>
            <a:r>
              <a:rPr lang="en-US" dirty="0"/>
              <a:t>Clinical Preceptor in the AIP Operating Room is either a competent Level II Clinical Nurse (RN) in the UEXCEL Professional Practice Plan or Certified Surgical Technologist. The Clinical Preceptor utilizes both hospital and unit based policies and procedures as well as the Association of Operating Room Nurses (AORN) professional practice guidelines to direct new staff in either the circulating nurse role or surgical scrub </a:t>
            </a:r>
            <a:r>
              <a:rPr lang="en-US" dirty="0" smtClean="0"/>
              <a:t>role”…</a:t>
            </a:r>
            <a:endParaRPr lang="en-US" dirty="0"/>
          </a:p>
          <a:p>
            <a:endParaRPr lang="en-US" dirty="0" smtClean="0">
              <a:solidFill>
                <a:schemeClr val="accent2">
                  <a:lumMod val="75000"/>
                </a:schemeClr>
              </a:solidFill>
            </a:endParaRPr>
          </a:p>
          <a:p>
            <a:r>
              <a:rPr lang="en-US" dirty="0">
                <a:solidFill>
                  <a:schemeClr val="accent2">
                    <a:lumMod val="75000"/>
                  </a:schemeClr>
                </a:solidFill>
              </a:rPr>
              <a:t>	</a:t>
            </a:r>
            <a:endParaRPr lang="en-US" sz="1600" i="1" dirty="0"/>
          </a:p>
        </p:txBody>
      </p:sp>
      <p:sp>
        <p:nvSpPr>
          <p:cNvPr id="7" name="TextBox 6"/>
          <p:cNvSpPr txBox="1"/>
          <p:nvPr/>
        </p:nvSpPr>
        <p:spPr>
          <a:xfrm>
            <a:off x="1024128" y="5939942"/>
            <a:ext cx="6481267" cy="369332"/>
          </a:xfrm>
          <a:prstGeom prst="rect">
            <a:avLst/>
          </a:prstGeom>
          <a:noFill/>
        </p:spPr>
        <p:txBody>
          <a:bodyPr wrap="square" rtlCol="0">
            <a:spAutoFit/>
          </a:bodyPr>
          <a:lstStyle/>
          <a:p>
            <a:r>
              <a:rPr lang="en-US" dirty="0" smtClean="0">
                <a:solidFill>
                  <a:schemeClr val="accent2">
                    <a:lumMod val="75000"/>
                  </a:schemeClr>
                </a:solidFill>
              </a:rPr>
              <a:t>*</a:t>
            </a:r>
            <a:r>
              <a:rPr lang="en-US" dirty="0" smtClean="0"/>
              <a:t> </a:t>
            </a:r>
            <a:r>
              <a:rPr lang="en-US" sz="1600" i="1" dirty="0" smtClean="0">
                <a:solidFill>
                  <a:schemeClr val="accent2">
                    <a:lumMod val="75000"/>
                  </a:schemeClr>
                </a:solidFill>
              </a:rPr>
              <a:t>Please refer to the Preceptor Role tab in your manual at this time </a:t>
            </a:r>
            <a:endParaRPr lang="en-US" sz="1600" i="1" dirty="0">
              <a:solidFill>
                <a:schemeClr val="accent2">
                  <a:lumMod val="75000"/>
                </a:schemeClr>
              </a:solidFill>
            </a:endParaRPr>
          </a:p>
        </p:txBody>
      </p:sp>
    </p:spTree>
    <p:extLst>
      <p:ext uri="{BB962C8B-B14F-4D97-AF65-F5344CB8AC3E}">
        <p14:creationId xmlns:p14="http://schemas.microsoft.com/office/powerpoint/2010/main" val="3817531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Divisions of the preceptor</a:t>
            </a:r>
            <a:endParaRPr lang="en-US" dirty="0"/>
          </a:p>
        </p:txBody>
      </p:sp>
      <p:sp>
        <p:nvSpPr>
          <p:cNvPr id="3" name="Content Placeholder 2"/>
          <p:cNvSpPr>
            <a:spLocks noGrp="1"/>
          </p:cNvSpPr>
          <p:nvPr>
            <p:ph idx="1"/>
          </p:nvPr>
        </p:nvSpPr>
        <p:spPr>
          <a:xfrm>
            <a:off x="6125704" y="2329132"/>
            <a:ext cx="5505981" cy="4023360"/>
          </a:xfrm>
        </p:spPr>
        <p:txBody>
          <a:bodyPr/>
          <a:lstStyle/>
          <a:p>
            <a:pPr>
              <a:buFont typeface="Wingdings" panose="05000000000000000000" pitchFamily="2" charset="2"/>
              <a:buChar char="q"/>
            </a:pPr>
            <a:r>
              <a:rPr lang="en-US" dirty="0" smtClean="0"/>
              <a:t> Characteristics of the preceptor facilitate clinical success</a:t>
            </a:r>
          </a:p>
          <a:p>
            <a:pPr>
              <a:buFont typeface="Wingdings" panose="05000000000000000000" pitchFamily="2" charset="2"/>
              <a:buChar char="q"/>
            </a:pPr>
            <a:r>
              <a:rPr lang="en-US" dirty="0" smtClean="0"/>
              <a:t> Teaching-learning relationship is the basis of preceptorship</a:t>
            </a:r>
          </a:p>
          <a:p>
            <a:pPr>
              <a:buFont typeface="Wingdings" panose="05000000000000000000" pitchFamily="2" charset="2"/>
              <a:buChar char="q"/>
            </a:pPr>
            <a:r>
              <a:rPr lang="en-US" dirty="0" smtClean="0"/>
              <a:t> Communication is principle in precepting </a:t>
            </a:r>
          </a:p>
          <a:p>
            <a:pPr>
              <a:buFont typeface="Wingdings" panose="05000000000000000000" pitchFamily="2" charset="2"/>
              <a:buChar char="q"/>
            </a:pPr>
            <a:r>
              <a:rPr lang="en-US" dirty="0" smtClean="0"/>
              <a:t> Professional and personal progression supports the preceptor  </a:t>
            </a:r>
          </a:p>
          <a:p>
            <a:pPr>
              <a:buFont typeface="Wingdings" panose="05000000000000000000" pitchFamily="2" charset="2"/>
              <a:buChar char="q"/>
            </a:pPr>
            <a:r>
              <a:rPr lang="en-US" dirty="0">
                <a:hlinkClick r:id="rId2"/>
              </a:rPr>
              <a:t>https://</a:t>
            </a:r>
            <a:r>
              <a:rPr lang="en-US" dirty="0" smtClean="0">
                <a:hlinkClick r:id="rId2"/>
              </a:rPr>
              <a:t>thesource.uchealth.org/PaS/Progams/precept-uch/Pages/defualt.aspx</a:t>
            </a:r>
            <a:endParaRPr lang="en-US" dirty="0" smtClean="0"/>
          </a:p>
          <a:p>
            <a:pPr>
              <a:buFont typeface="Wingdings" panose="05000000000000000000" pitchFamily="2" charset="2"/>
              <a:buChar char="q"/>
            </a:pPr>
            <a:endParaRPr lang="en-US" dirty="0" smtClean="0"/>
          </a:p>
          <a:p>
            <a:pPr>
              <a:buFont typeface="Wingdings" panose="05000000000000000000" pitchFamily="2" charset="2"/>
              <a:buChar char="q"/>
            </a:pPr>
            <a:endParaRPr lang="en-US" dirty="0" smtClean="0"/>
          </a:p>
          <a:p>
            <a:pPr>
              <a:buFont typeface="Wingdings" panose="05000000000000000000" pitchFamily="2" charset="2"/>
              <a:buChar char="q"/>
            </a:pPr>
            <a:endParaRPr lang="en-US" dirty="0" smtClean="0"/>
          </a:p>
          <a:p>
            <a:pPr>
              <a:buFont typeface="Wingdings" panose="05000000000000000000" pitchFamily="2" charset="2"/>
              <a:buChar char="q"/>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7541" y="2191109"/>
            <a:ext cx="3652813" cy="3431139"/>
          </a:xfrm>
          <a:prstGeom prst="rect">
            <a:avLst/>
          </a:prstGeom>
        </p:spPr>
      </p:pic>
      <p:sp>
        <p:nvSpPr>
          <p:cNvPr id="5" name="TextBox 4"/>
          <p:cNvSpPr txBox="1"/>
          <p:nvPr/>
        </p:nvSpPr>
        <p:spPr>
          <a:xfrm>
            <a:off x="6058752" y="5983160"/>
            <a:ext cx="7418716" cy="369332"/>
          </a:xfrm>
          <a:prstGeom prst="rect">
            <a:avLst/>
          </a:prstGeom>
          <a:noFill/>
        </p:spPr>
        <p:txBody>
          <a:bodyPr wrap="square" rtlCol="0">
            <a:spAutoFit/>
          </a:bodyPr>
          <a:lstStyle/>
          <a:p>
            <a:r>
              <a:rPr lang="en-US" dirty="0" smtClean="0">
                <a:solidFill>
                  <a:schemeClr val="accent2">
                    <a:lumMod val="75000"/>
                  </a:schemeClr>
                </a:solidFill>
              </a:rPr>
              <a:t>*</a:t>
            </a:r>
            <a:r>
              <a:rPr lang="en-US" sz="1600" i="1" dirty="0" smtClean="0">
                <a:solidFill>
                  <a:schemeClr val="accent2">
                    <a:lumMod val="75000"/>
                  </a:schemeClr>
                </a:solidFill>
              </a:rPr>
              <a:t>Please refer to the Preceptor Tools tab in your manual at this time</a:t>
            </a:r>
            <a:endParaRPr lang="en-US" sz="1600" i="1" dirty="0">
              <a:solidFill>
                <a:schemeClr val="accent2">
                  <a:lumMod val="75000"/>
                </a:schemeClr>
              </a:solidFill>
            </a:endParaRPr>
          </a:p>
        </p:txBody>
      </p:sp>
    </p:spTree>
    <p:extLst>
      <p:ext uri="{BB962C8B-B14F-4D97-AF65-F5344CB8AC3E}">
        <p14:creationId xmlns:p14="http://schemas.microsoft.com/office/powerpoint/2010/main" val="55949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Staff development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25920" y="1578632"/>
            <a:ext cx="7233807" cy="5099198"/>
          </a:xfrm>
        </p:spPr>
      </p:pic>
      <p:sp>
        <p:nvSpPr>
          <p:cNvPr id="5" name="TextBox 4"/>
          <p:cNvSpPr txBox="1"/>
          <p:nvPr/>
        </p:nvSpPr>
        <p:spPr>
          <a:xfrm>
            <a:off x="767751" y="2084832"/>
            <a:ext cx="3873260" cy="2862322"/>
          </a:xfrm>
          <a:prstGeom prst="rect">
            <a:avLst/>
          </a:prstGeom>
          <a:noFill/>
        </p:spPr>
        <p:txBody>
          <a:bodyPr wrap="square" rtlCol="0">
            <a:spAutoFit/>
          </a:bodyPr>
          <a:lstStyle/>
          <a:p>
            <a:pPr marL="285750" indent="-285750">
              <a:buFont typeface="Wingdings" panose="05000000000000000000" pitchFamily="2" charset="2"/>
              <a:buChar char="q"/>
            </a:pPr>
            <a:r>
              <a:rPr lang="en-US" dirty="0" smtClean="0">
                <a:solidFill>
                  <a:schemeClr val="accent2">
                    <a:lumMod val="75000"/>
                  </a:schemeClr>
                </a:solidFill>
              </a:rPr>
              <a:t> </a:t>
            </a:r>
            <a:r>
              <a:rPr lang="en-US" dirty="0" smtClean="0"/>
              <a:t>“Benner (1984) suggests that by using the five stages of skill acquisition (novice, advanced beginner, competent, proficient, and expert), it is possible to determine performance characteristics and learning needs at each student level, as well as the preceptor characteristics required to teach that preceptee” (Altmann</a:t>
            </a:r>
            <a:r>
              <a:rPr lang="en-US" dirty="0"/>
              <a:t> </a:t>
            </a:r>
            <a:r>
              <a:rPr lang="en-US" dirty="0" smtClean="0"/>
              <a:t>2006, p. 2)</a:t>
            </a:r>
            <a:endParaRPr lang="en-US" dirty="0"/>
          </a:p>
        </p:txBody>
      </p:sp>
      <p:sp>
        <p:nvSpPr>
          <p:cNvPr id="3" name="TextBox 2"/>
          <p:cNvSpPr txBox="1"/>
          <p:nvPr/>
        </p:nvSpPr>
        <p:spPr>
          <a:xfrm>
            <a:off x="680141" y="5618074"/>
            <a:ext cx="4048480" cy="584775"/>
          </a:xfrm>
          <a:prstGeom prst="rect">
            <a:avLst/>
          </a:prstGeom>
          <a:noFill/>
        </p:spPr>
        <p:txBody>
          <a:bodyPr wrap="square" rtlCol="0">
            <a:spAutoFit/>
          </a:bodyPr>
          <a:lstStyle/>
          <a:p>
            <a:r>
              <a:rPr lang="en-US" sz="1600" i="1" dirty="0" smtClean="0">
                <a:solidFill>
                  <a:schemeClr val="accent2">
                    <a:lumMod val="75000"/>
                  </a:schemeClr>
                </a:solidFill>
              </a:rPr>
              <a:t>* Please refer to the Preceptor Tools tab in your manual at this time</a:t>
            </a:r>
            <a:endParaRPr lang="en-US" sz="1600" i="1" dirty="0">
              <a:solidFill>
                <a:schemeClr val="accent2">
                  <a:lumMod val="75000"/>
                </a:schemeClr>
              </a:solidFill>
            </a:endParaRPr>
          </a:p>
        </p:txBody>
      </p:sp>
    </p:spTree>
    <p:extLst>
      <p:ext uri="{BB962C8B-B14F-4D97-AF65-F5344CB8AC3E}">
        <p14:creationId xmlns:p14="http://schemas.microsoft.com/office/powerpoint/2010/main" val="11078710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27585</TotalTime>
  <Words>2314</Words>
  <Application>Microsoft Office PowerPoint</Application>
  <PresentationFormat>Custom</PresentationFormat>
  <Paragraphs>229</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Integral</vt:lpstr>
      <vt:lpstr>AIP OR Preceptorship</vt:lpstr>
      <vt:lpstr>Course objectives</vt:lpstr>
      <vt:lpstr>Background: preceptorship in aip or</vt:lpstr>
      <vt:lpstr>Background: preceptorship in aip or</vt:lpstr>
      <vt:lpstr>Background: Preceptorship in AIP OR</vt:lpstr>
      <vt:lpstr>Online lesson review</vt:lpstr>
      <vt:lpstr>Or preceptor role description</vt:lpstr>
      <vt:lpstr>Divisions of the preceptor</vt:lpstr>
      <vt:lpstr>Staff development </vt:lpstr>
      <vt:lpstr>Novice to expert theory</vt:lpstr>
      <vt:lpstr>Novice to expert theory</vt:lpstr>
      <vt:lpstr>Novice to expert theory</vt:lpstr>
      <vt:lpstr>Specialty service preceptorship</vt:lpstr>
      <vt:lpstr>Evaluation tools</vt:lpstr>
      <vt:lpstr>Resources for Precepting</vt:lpstr>
      <vt:lpstr>Aorn perioperative resources</vt:lpstr>
      <vt:lpstr>Perioperative leadership chart</vt:lpstr>
      <vt:lpstr>Additional Resources </vt:lpstr>
      <vt:lpstr>Preceptor Recognition</vt:lpstr>
      <vt:lpstr>Or specific  facilitated discussion questions</vt:lpstr>
      <vt:lpstr>Case Scenario #1 Questions</vt:lpstr>
      <vt:lpstr>Or Specific Facilitated Discussion Questions</vt:lpstr>
      <vt:lpstr>Case Scenario #2 Questions</vt:lpstr>
      <vt:lpstr>Or Specific Facilitated Discussion Questions</vt:lpstr>
      <vt:lpstr>Case Scenario #3 Questions </vt:lpstr>
      <vt:lpstr>Or Specific  Facilitated Discussion Questions</vt:lpstr>
      <vt:lpstr>Case Scenario #4 Questions</vt:lpstr>
      <vt:lpstr>Conclusion</vt:lpstr>
      <vt:lpstr>Conclusion </vt:lpstr>
      <vt:lpstr>References</vt:lpstr>
      <vt:lpstr>References </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AIP OR Preceptorship</dc:title>
  <dc:creator>Meg Hellrung</dc:creator>
  <cp:lastModifiedBy>Hellrung, Megan E</cp:lastModifiedBy>
  <cp:revision>106</cp:revision>
  <cp:lastPrinted>2015-03-06T23:05:28Z</cp:lastPrinted>
  <dcterms:created xsi:type="dcterms:W3CDTF">2014-12-21T16:01:42Z</dcterms:created>
  <dcterms:modified xsi:type="dcterms:W3CDTF">2015-05-28T19:42:34Z</dcterms:modified>
</cp:coreProperties>
</file>