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p:cViewPr>
        <p:scale>
          <a:sx n="75" d="100"/>
          <a:sy n="75" d="100"/>
        </p:scale>
        <p:origin x="-954" y="-6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shifts worked per week</c:v>
                </c:pt>
              </c:strCache>
            </c:strRef>
          </c:tx>
          <c:spPr>
            <a:solidFill>
              <a:schemeClr val="accent1"/>
            </a:solidFill>
            <a:ln>
              <a:noFill/>
            </a:ln>
            <a:effectLst/>
          </c:spPr>
          <c:invertIfNegative val="0"/>
          <c:cat>
            <c:strRef>
              <c:f>Sheet1!$A$2:$A$5</c:f>
              <c:strCache>
                <c:ptCount val="4"/>
                <c:pt idx="0">
                  <c:v>Never</c:v>
                </c:pt>
                <c:pt idx="1">
                  <c:v>1-2 Shifts</c:v>
                </c:pt>
                <c:pt idx="2">
                  <c:v>3-4 Shifts</c:v>
                </c:pt>
                <c:pt idx="3">
                  <c:v>5 Shifts</c:v>
                </c:pt>
              </c:strCache>
            </c:strRef>
          </c:cat>
          <c:val>
            <c:numRef>
              <c:f>Sheet1!$B$2:$B$5</c:f>
              <c:numCache>
                <c:formatCode>0.00%</c:formatCode>
                <c:ptCount val="4"/>
                <c:pt idx="0">
                  <c:v>0.14499999999999999</c:v>
                </c:pt>
                <c:pt idx="1">
                  <c:v>0.78300000000000003</c:v>
                </c:pt>
                <c:pt idx="2">
                  <c:v>7.5999999999999998E-2</c:v>
                </c:pt>
                <c:pt idx="3">
                  <c:v>0</c:v>
                </c:pt>
              </c:numCache>
            </c:numRef>
          </c:val>
        </c:ser>
        <c:dLbls>
          <c:showLegendKey val="0"/>
          <c:showVal val="0"/>
          <c:showCatName val="0"/>
          <c:showSerName val="0"/>
          <c:showPercent val="0"/>
          <c:showBubbleSize val="0"/>
        </c:dLbls>
        <c:gapWidth val="219"/>
        <c:overlap val="-27"/>
        <c:axId val="62440960"/>
        <c:axId val="62442496"/>
      </c:barChart>
      <c:catAx>
        <c:axId val="6244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442496"/>
        <c:crosses val="autoZero"/>
        <c:auto val="1"/>
        <c:lblAlgn val="ctr"/>
        <c:lblOffset val="100"/>
        <c:noMultiLvlLbl val="0"/>
      </c:catAx>
      <c:valAx>
        <c:axId val="624424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440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Staff Satisfaction of Current Preceptor Role</c:v>
                </c:pt>
              </c:strCache>
            </c:strRef>
          </c:tx>
          <c:spPr>
            <a:solidFill>
              <a:schemeClr val="accent1"/>
            </a:solidFill>
            <a:ln>
              <a:noFill/>
            </a:ln>
            <a:effectLst/>
          </c:spPr>
          <c:invertIfNegative val="0"/>
          <c:cat>
            <c:strRef>
              <c:f>Sheet1!$A$2:$A$6</c:f>
              <c:strCache>
                <c:ptCount val="5"/>
                <c:pt idx="0">
                  <c:v>Strongly agree</c:v>
                </c:pt>
                <c:pt idx="1">
                  <c:v>Agree</c:v>
                </c:pt>
                <c:pt idx="2">
                  <c:v>Disagree</c:v>
                </c:pt>
                <c:pt idx="3">
                  <c:v>Strongly disagree</c:v>
                </c:pt>
                <c:pt idx="4">
                  <c:v>Other (please comment)</c:v>
                </c:pt>
              </c:strCache>
            </c:strRef>
          </c:cat>
          <c:val>
            <c:numRef>
              <c:f>Sheet1!$B$2:$B$6</c:f>
              <c:numCache>
                <c:formatCode>0.00%</c:formatCode>
                <c:ptCount val="5"/>
                <c:pt idx="0">
                  <c:v>0.03</c:v>
                </c:pt>
                <c:pt idx="1">
                  <c:v>0.29899999999999999</c:v>
                </c:pt>
                <c:pt idx="2">
                  <c:v>0.41799999999999998</c:v>
                </c:pt>
                <c:pt idx="3">
                  <c:v>0.224</c:v>
                </c:pt>
                <c:pt idx="4">
                  <c:v>0.03</c:v>
                </c:pt>
              </c:numCache>
            </c:numRef>
          </c:val>
        </c:ser>
        <c:dLbls>
          <c:showLegendKey val="0"/>
          <c:showVal val="0"/>
          <c:showCatName val="0"/>
          <c:showSerName val="0"/>
          <c:showPercent val="0"/>
          <c:showBubbleSize val="0"/>
        </c:dLbls>
        <c:gapWidth val="219"/>
        <c:overlap val="-27"/>
        <c:axId val="62510208"/>
        <c:axId val="62511744"/>
      </c:barChart>
      <c:catAx>
        <c:axId val="6251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11744"/>
        <c:crosses val="autoZero"/>
        <c:auto val="1"/>
        <c:lblAlgn val="ctr"/>
        <c:lblOffset val="100"/>
        <c:noMultiLvlLbl val="0"/>
      </c:catAx>
      <c:valAx>
        <c:axId val="62511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102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Staff support of OR specific preceptor </a:t>
            </a:r>
            <a:r>
              <a:rPr lang="en-US" dirty="0" smtClean="0"/>
              <a:t>program</a:t>
            </a:r>
            <a:endParaRPr lang="en-US" dirty="0"/>
          </a:p>
        </c:rich>
      </c:tx>
      <c:layout>
        <c:manualLayout>
          <c:xMode val="edge"/>
          <c:yMode val="edge"/>
          <c:x val="0.1628937906734261"/>
          <c:y val="0"/>
        </c:manualLayout>
      </c:layout>
      <c:overlay val="0"/>
      <c:spPr>
        <a:noFill/>
        <a:ln>
          <a:noFill/>
        </a:ln>
        <a:effectLst/>
      </c:spPr>
    </c:title>
    <c:autoTitleDeleted val="0"/>
    <c:plotArea>
      <c:layout>
        <c:manualLayout>
          <c:layoutTarget val="inner"/>
          <c:xMode val="edge"/>
          <c:yMode val="edge"/>
          <c:x val="0.11903336569230216"/>
          <c:y val="0.13969378827646545"/>
          <c:w val="0.92508005249343828"/>
          <c:h val="0.70402362204724411"/>
        </c:manualLayout>
      </c:layout>
      <c:barChart>
        <c:barDir val="col"/>
        <c:grouping val="clustered"/>
        <c:varyColors val="0"/>
        <c:ser>
          <c:idx val="0"/>
          <c:order val="0"/>
          <c:tx>
            <c:strRef>
              <c:f>Sheet1!$B$1</c:f>
              <c:strCache>
                <c:ptCount val="1"/>
                <c:pt idx="0">
                  <c:v>Staff support of OR specific preceptor program</c:v>
                </c:pt>
              </c:strCache>
            </c:strRef>
          </c:tx>
          <c:spPr>
            <a:solidFill>
              <a:schemeClr val="accent1"/>
            </a:solidFill>
            <a:ln>
              <a:noFill/>
            </a:ln>
            <a:effectLst/>
          </c:spPr>
          <c:invertIfNegative val="0"/>
          <c:cat>
            <c:strRef>
              <c:f>Sheet1!$A$2:$A$6</c:f>
              <c:strCache>
                <c:ptCount val="5"/>
                <c:pt idx="0">
                  <c:v>Strongly agree</c:v>
                </c:pt>
                <c:pt idx="1">
                  <c:v>Agree</c:v>
                </c:pt>
                <c:pt idx="2">
                  <c:v>Disagree</c:v>
                </c:pt>
                <c:pt idx="3">
                  <c:v>Strongly disagree</c:v>
                </c:pt>
                <c:pt idx="4">
                  <c:v>Other (please comment)</c:v>
                </c:pt>
              </c:strCache>
            </c:strRef>
          </c:cat>
          <c:val>
            <c:numRef>
              <c:f>Sheet1!$B$2:$B$6</c:f>
              <c:numCache>
                <c:formatCode>0.00%</c:formatCode>
                <c:ptCount val="5"/>
                <c:pt idx="0">
                  <c:v>0.52900000000000003</c:v>
                </c:pt>
                <c:pt idx="1">
                  <c:v>0.36799999999999999</c:v>
                </c:pt>
                <c:pt idx="2">
                  <c:v>1.4999999999999999E-2</c:v>
                </c:pt>
                <c:pt idx="3">
                  <c:v>1.4999999999999999E-2</c:v>
                </c:pt>
                <c:pt idx="4">
                  <c:v>7.3999999999999996E-2</c:v>
                </c:pt>
              </c:numCache>
            </c:numRef>
          </c:val>
        </c:ser>
        <c:dLbls>
          <c:showLegendKey val="0"/>
          <c:showVal val="0"/>
          <c:showCatName val="0"/>
          <c:showSerName val="0"/>
          <c:showPercent val="0"/>
          <c:showBubbleSize val="0"/>
        </c:dLbls>
        <c:gapWidth val="219"/>
        <c:overlap val="-27"/>
        <c:axId val="62836736"/>
        <c:axId val="62838272"/>
      </c:barChart>
      <c:catAx>
        <c:axId val="6283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838272"/>
        <c:crosses val="autoZero"/>
        <c:auto val="1"/>
        <c:lblAlgn val="ctr"/>
        <c:lblOffset val="100"/>
        <c:noMultiLvlLbl val="0"/>
      </c:catAx>
      <c:valAx>
        <c:axId val="628382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836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Most important reward related to precpting</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cat>
            <c:strRef>
              <c:f>Sheet1!$A$2:$A$6</c:f>
              <c:strCache>
                <c:ptCount val="5"/>
                <c:pt idx="0">
                  <c:v>Management/co-worker recognition</c:v>
                </c:pt>
                <c:pt idx="1">
                  <c:v>Continuing education</c:v>
                </c:pt>
                <c:pt idx="2">
                  <c:v>Financial incentive</c:v>
                </c:pt>
                <c:pt idx="3">
                  <c:v>Increased level of job satifsfaction</c:v>
                </c:pt>
                <c:pt idx="4">
                  <c:v>Leadership role</c:v>
                </c:pt>
              </c:strCache>
            </c:strRef>
          </c:cat>
          <c:val>
            <c:numRef>
              <c:f>Sheet1!$B$2:$B$6</c:f>
              <c:numCache>
                <c:formatCode>General</c:formatCode>
                <c:ptCount val="5"/>
                <c:pt idx="0">
                  <c:v>2.4700000000000002</c:v>
                </c:pt>
                <c:pt idx="1">
                  <c:v>2.4900000000000002</c:v>
                </c:pt>
                <c:pt idx="2">
                  <c:v>3.51</c:v>
                </c:pt>
                <c:pt idx="3">
                  <c:v>3.32</c:v>
                </c:pt>
                <c:pt idx="4">
                  <c:v>3.21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of OR staff who have attended UCH Basic Preceptor Course</c:v>
                </c:pt>
              </c:strCache>
            </c:strRef>
          </c:tx>
          <c:spPr>
            <a:solidFill>
              <a:schemeClr val="accent1"/>
            </a:solidFill>
            <a:ln>
              <a:noFill/>
            </a:ln>
            <a:effectLst/>
          </c:spPr>
          <c:invertIfNegative val="0"/>
          <c:cat>
            <c:strRef>
              <c:f>Sheet1!$A$2:$A$3</c:f>
              <c:strCache>
                <c:ptCount val="2"/>
                <c:pt idx="0">
                  <c:v>No</c:v>
                </c:pt>
                <c:pt idx="1">
                  <c:v>Yes</c:v>
                </c:pt>
              </c:strCache>
            </c:strRef>
          </c:cat>
          <c:val>
            <c:numRef>
              <c:f>Sheet1!$B$2:$B$3</c:f>
              <c:numCache>
                <c:formatCode>0.00%</c:formatCode>
                <c:ptCount val="2"/>
                <c:pt idx="0">
                  <c:v>0.60899999999999999</c:v>
                </c:pt>
                <c:pt idx="1">
                  <c:v>0.39100000000000001</c:v>
                </c:pt>
              </c:numCache>
            </c:numRef>
          </c:val>
        </c:ser>
        <c:dLbls>
          <c:showLegendKey val="0"/>
          <c:showVal val="0"/>
          <c:showCatName val="0"/>
          <c:showSerName val="0"/>
          <c:showPercent val="0"/>
          <c:showBubbleSize val="0"/>
        </c:dLbls>
        <c:gapWidth val="182"/>
        <c:axId val="95469952"/>
        <c:axId val="95471488"/>
      </c:barChart>
      <c:catAx>
        <c:axId val="9546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71488"/>
        <c:crosses val="autoZero"/>
        <c:auto val="1"/>
        <c:lblAlgn val="ctr"/>
        <c:lblOffset val="100"/>
        <c:noMultiLvlLbl val="0"/>
      </c:catAx>
      <c:valAx>
        <c:axId val="9547148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469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Primary role as AIP OR staff member</c:v>
                </c:pt>
              </c:strCache>
            </c:strRef>
          </c:tx>
          <c:spPr>
            <a:solidFill>
              <a:schemeClr val="accent1"/>
            </a:solidFill>
            <a:ln>
              <a:noFill/>
            </a:ln>
            <a:effectLst/>
          </c:spPr>
          <c:invertIfNegative val="0"/>
          <c:cat>
            <c:strRef>
              <c:f>Sheet1!$A$2:$A$6</c:f>
              <c:strCache>
                <c:ptCount val="5"/>
                <c:pt idx="0">
                  <c:v>Clincal Nurse</c:v>
                </c:pt>
                <c:pt idx="1">
                  <c:v>Surgical Technologist</c:v>
                </c:pt>
                <c:pt idx="2">
                  <c:v>Clinical Nurse Educator</c:v>
                </c:pt>
                <c:pt idx="3">
                  <c:v>Service Specialist</c:v>
                </c:pt>
                <c:pt idx="4">
                  <c:v>Management</c:v>
                </c:pt>
              </c:strCache>
            </c:strRef>
          </c:cat>
          <c:val>
            <c:numRef>
              <c:f>Sheet1!$B$2:$B$6</c:f>
              <c:numCache>
                <c:formatCode>0.00%</c:formatCode>
                <c:ptCount val="5"/>
                <c:pt idx="0">
                  <c:v>0.66200000000000003</c:v>
                </c:pt>
                <c:pt idx="1">
                  <c:v>0.25</c:v>
                </c:pt>
                <c:pt idx="2">
                  <c:v>1.4999999999999999E-2</c:v>
                </c:pt>
                <c:pt idx="3">
                  <c:v>5.8999999999999997E-2</c:v>
                </c:pt>
                <c:pt idx="4">
                  <c:v>1.4999999999999999E-2</c:v>
                </c:pt>
              </c:numCache>
            </c:numRef>
          </c:val>
        </c:ser>
        <c:dLbls>
          <c:showLegendKey val="0"/>
          <c:showVal val="0"/>
          <c:showCatName val="0"/>
          <c:showSerName val="0"/>
          <c:showPercent val="0"/>
          <c:showBubbleSize val="0"/>
        </c:dLbls>
        <c:gapWidth val="219"/>
        <c:overlap val="-27"/>
        <c:axId val="95552256"/>
        <c:axId val="95553792"/>
      </c:barChart>
      <c:catAx>
        <c:axId val="9555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553792"/>
        <c:crosses val="autoZero"/>
        <c:auto val="1"/>
        <c:lblAlgn val="ctr"/>
        <c:lblOffset val="100"/>
        <c:noMultiLvlLbl val="0"/>
      </c:catAx>
      <c:valAx>
        <c:axId val="9555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5552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337410-0A7F-4F47-BC3E-510221620AB9}" type="datetimeFigureOut">
              <a:rPr lang="en-US" smtClean="0"/>
              <a:t>1/23/2015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619D21-641A-4206-9C85-BF2B046DF609}" type="slidenum">
              <a:rPr lang="en-US" smtClean="0"/>
              <a:t>‹#›</a:t>
            </a:fld>
            <a:endParaRPr lang="en-US"/>
          </a:p>
        </p:txBody>
      </p:sp>
    </p:spTree>
    <p:extLst>
      <p:ext uri="{BB962C8B-B14F-4D97-AF65-F5344CB8AC3E}">
        <p14:creationId xmlns:p14="http://schemas.microsoft.com/office/powerpoint/2010/main" val="915435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CACC6-0789-4CBE-B346-5F092DC30A63}"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D277C-36C4-446F-9098-BD09AF9E0127}" type="slidenum">
              <a:rPr lang="en-US" smtClean="0"/>
              <a:t>‹#›</a:t>
            </a:fld>
            <a:endParaRPr lang="en-US"/>
          </a:p>
        </p:txBody>
      </p:sp>
    </p:spTree>
    <p:extLst>
      <p:ext uri="{BB962C8B-B14F-4D97-AF65-F5344CB8AC3E}">
        <p14:creationId xmlns:p14="http://schemas.microsoft.com/office/powerpoint/2010/main" val="66649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D277C-36C4-446F-9098-BD09AF9E0127}" type="slidenum">
              <a:rPr lang="en-US" smtClean="0"/>
              <a:t>5</a:t>
            </a:fld>
            <a:endParaRPr lang="en-US"/>
          </a:p>
        </p:txBody>
      </p:sp>
    </p:spTree>
    <p:extLst>
      <p:ext uri="{BB962C8B-B14F-4D97-AF65-F5344CB8AC3E}">
        <p14:creationId xmlns:p14="http://schemas.microsoft.com/office/powerpoint/2010/main" val="84463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3415BE7-645F-4475-BD91-8B9DDA676A7C}" type="datetimeFigureOut">
              <a:rPr lang="en-US" smtClean="0"/>
              <a:t>1/23/2015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B040AE3-CBE6-4B89-98F8-88236035E9FE}"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15BE7-645F-4475-BD91-8B9DDA676A7C}"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40AE3-CBE6-4B89-98F8-88236035E9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15BE7-645F-4475-BD91-8B9DDA676A7C}"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B040AE3-CBE6-4B89-98F8-88236035E9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415BE7-645F-4475-BD91-8B9DDA676A7C}"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40AE3-CBE6-4B89-98F8-88236035E9F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3415BE7-645F-4475-BD91-8B9DDA676A7C}" type="datetimeFigureOut">
              <a:rPr lang="en-US" smtClean="0"/>
              <a:t>1/23/2015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B040AE3-CBE6-4B89-98F8-88236035E9FE}"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415BE7-645F-4475-BD91-8B9DDA676A7C}"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40AE3-CBE6-4B89-98F8-88236035E9F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415BE7-645F-4475-BD91-8B9DDA676A7C}"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40AE3-CBE6-4B89-98F8-88236035E9F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415BE7-645F-4475-BD91-8B9DDA676A7C}"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40AE3-CBE6-4B89-98F8-88236035E9FE}"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3415BE7-645F-4475-BD91-8B9DDA676A7C}"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40AE3-CBE6-4B89-98F8-88236035E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15BE7-645F-4475-BD91-8B9DDA676A7C}"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B040AE3-CBE6-4B89-98F8-88236035E9FE}"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15BE7-645F-4475-BD91-8B9DDA676A7C}"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40AE3-CBE6-4B89-98F8-88236035E9FE}"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3415BE7-645F-4475-BD91-8B9DDA676A7C}" type="datetimeFigureOut">
              <a:rPr lang="en-US" smtClean="0"/>
              <a:t>1/23/2015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B040AE3-CBE6-4B89-98F8-88236035E9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4648200"/>
            <a:ext cx="6400800" cy="1473200"/>
          </a:xfrm>
        </p:spPr>
        <p:txBody>
          <a:bodyPr/>
          <a:lstStyle/>
          <a:p>
            <a:r>
              <a:rPr lang="en-US" dirty="0" smtClean="0"/>
              <a:t>Presented by: Megan Hellrung</a:t>
            </a:r>
          </a:p>
          <a:p>
            <a:r>
              <a:rPr lang="en-US" dirty="0" smtClean="0"/>
              <a:t>January 26,2014</a:t>
            </a:r>
            <a:endParaRPr lang="en-US" dirty="0"/>
          </a:p>
        </p:txBody>
      </p:sp>
      <p:sp>
        <p:nvSpPr>
          <p:cNvPr id="2" name="Title 1"/>
          <p:cNvSpPr>
            <a:spLocks noGrp="1"/>
          </p:cNvSpPr>
          <p:nvPr>
            <p:ph type="title"/>
          </p:nvPr>
        </p:nvSpPr>
        <p:spPr>
          <a:xfrm>
            <a:off x="152400" y="2819400"/>
            <a:ext cx="7716819" cy="1793167"/>
          </a:xfrm>
        </p:spPr>
        <p:txBody>
          <a:bodyPr/>
          <a:lstStyle/>
          <a:p>
            <a:pPr algn="l"/>
            <a:r>
              <a:rPr lang="en-US" dirty="0" smtClean="0"/>
              <a:t>AIP OR Preceptorship Survey Results  </a:t>
            </a:r>
            <a:endParaRPr lang="en-US" dirty="0"/>
          </a:p>
        </p:txBody>
      </p:sp>
    </p:spTree>
    <p:extLst>
      <p:ext uri="{BB962C8B-B14F-4D97-AF65-F5344CB8AC3E}">
        <p14:creationId xmlns:p14="http://schemas.microsoft.com/office/powerpoint/2010/main" val="1100311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q"/>
            </a:pPr>
            <a:r>
              <a:rPr lang="en-US" dirty="0" smtClean="0"/>
              <a:t> This presentation in conjunction with the literature review and results of the AIP OR Preceptorship Survey are the primary tools utilized to facilitate the improvement intervention</a:t>
            </a:r>
          </a:p>
          <a:p>
            <a:pPr>
              <a:buFont typeface="Wingdings" panose="05000000000000000000" pitchFamily="2" charset="2"/>
              <a:buChar char="q"/>
            </a:pPr>
            <a:r>
              <a:rPr lang="en-US" dirty="0" smtClean="0"/>
              <a:t> Creation of an OR Specific Preceptor Course is the intervention formed from the literature review and results of the survey </a:t>
            </a:r>
          </a:p>
          <a:p>
            <a:pPr marL="45720" indent="0">
              <a:buNone/>
            </a:pPr>
            <a:r>
              <a:rPr lang="en-US" dirty="0"/>
              <a:t>	</a:t>
            </a:r>
            <a:r>
              <a:rPr lang="en-US" sz="1800" i="1" dirty="0" smtClean="0"/>
              <a:t>-invites </a:t>
            </a:r>
            <a:r>
              <a:rPr lang="en-US" sz="1800" i="1" dirty="0"/>
              <a:t>will be distributed to </a:t>
            </a:r>
            <a:r>
              <a:rPr lang="en-US" sz="1800" i="1" dirty="0" smtClean="0"/>
              <a:t>staff in groups of 6-12 learners 	per course in </a:t>
            </a:r>
            <a:r>
              <a:rPr lang="en-US" sz="1800" i="1" dirty="0"/>
              <a:t>February of 2015 </a:t>
            </a:r>
            <a:r>
              <a:rPr lang="en-US" sz="1800" i="1" dirty="0" smtClean="0"/>
              <a:t>with the first course offered in 	March </a:t>
            </a:r>
            <a:r>
              <a:rPr lang="en-US" sz="1800" i="1" dirty="0"/>
              <a:t>of </a:t>
            </a:r>
            <a:r>
              <a:rPr lang="en-US" sz="1800" i="1" dirty="0" smtClean="0"/>
              <a:t>2015.</a:t>
            </a:r>
          </a:p>
          <a:p>
            <a:pPr marL="45720" indent="0">
              <a:buNone/>
            </a:pPr>
            <a:endParaRPr lang="en-US" sz="1800" i="1" dirty="0"/>
          </a:p>
          <a:p>
            <a:pPr marL="45720" indent="0">
              <a:buNone/>
            </a:pPr>
            <a:r>
              <a:rPr lang="en-US" i="1" dirty="0" smtClean="0">
                <a:solidFill>
                  <a:schemeClr val="accent6"/>
                </a:solidFill>
              </a:rPr>
              <a:t>- “Limit the number of learners to a maximum of 12 and a minimum of six in order to ensure equal distribution of clinical learning experiences.” </a:t>
            </a:r>
            <a:r>
              <a:rPr lang="en-US" dirty="0" smtClean="0">
                <a:solidFill>
                  <a:schemeClr val="accent6"/>
                </a:solidFill>
              </a:rPr>
              <a:t>(Speers, 2002)</a:t>
            </a:r>
          </a:p>
          <a:p>
            <a:pPr marL="45720" indent="0">
              <a:buNone/>
            </a:pPr>
            <a:r>
              <a:rPr lang="en-US" sz="1800" i="1" dirty="0"/>
              <a:t>	</a:t>
            </a:r>
          </a:p>
          <a:p>
            <a:pPr marL="45720" indent="0">
              <a:buNone/>
            </a:pPr>
            <a:endParaRPr lang="en-US" dirty="0"/>
          </a:p>
        </p:txBody>
      </p:sp>
      <p:sp>
        <p:nvSpPr>
          <p:cNvPr id="3" name="Title 2"/>
          <p:cNvSpPr>
            <a:spLocks noGrp="1"/>
          </p:cNvSpPr>
          <p:nvPr>
            <p:ph type="title"/>
          </p:nvPr>
        </p:nvSpPr>
        <p:spPr/>
        <p:txBody>
          <a:bodyPr/>
          <a:lstStyle/>
          <a:p>
            <a:r>
              <a:rPr lang="en-US" dirty="0" smtClean="0"/>
              <a:t>DO the improvement</a:t>
            </a:r>
            <a:endParaRPr lang="en-US" dirty="0"/>
          </a:p>
        </p:txBody>
      </p:sp>
    </p:spTree>
    <p:extLst>
      <p:ext uri="{BB962C8B-B14F-4D97-AF65-F5344CB8AC3E}">
        <p14:creationId xmlns:p14="http://schemas.microsoft.com/office/powerpoint/2010/main" val="2387643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q"/>
            </a:pPr>
            <a:r>
              <a:rPr lang="en-US" dirty="0" smtClean="0"/>
              <a:t> Follow-up and continuing evaluation is </a:t>
            </a:r>
            <a:r>
              <a:rPr lang="en-US" dirty="0"/>
              <a:t>essential to monitor effectiveness and satisfaction with the newly developed curriculum and </a:t>
            </a:r>
            <a:r>
              <a:rPr lang="en-US" dirty="0" smtClean="0"/>
              <a:t>training</a:t>
            </a:r>
          </a:p>
          <a:p>
            <a:pPr>
              <a:buFont typeface="Wingdings" panose="05000000000000000000" pitchFamily="2" charset="2"/>
              <a:buChar char="q"/>
            </a:pPr>
            <a:r>
              <a:rPr lang="en-US" dirty="0" smtClean="0"/>
              <a:t> Immediate post course (OR Specific </a:t>
            </a:r>
            <a:r>
              <a:rPr lang="en-US" dirty="0"/>
              <a:t>Preceptorship </a:t>
            </a:r>
            <a:r>
              <a:rPr lang="en-US" dirty="0" smtClean="0"/>
              <a:t>Course) survey will be administered and must be completed in order to receive certification </a:t>
            </a:r>
          </a:p>
          <a:p>
            <a:pPr>
              <a:buFont typeface="Wingdings" panose="05000000000000000000" pitchFamily="2" charset="2"/>
              <a:buChar char="q"/>
            </a:pPr>
            <a:r>
              <a:rPr lang="en-US" dirty="0" smtClean="0"/>
              <a:t> Follow-up surveys (Survey Monkey) </a:t>
            </a:r>
            <a:r>
              <a:rPr lang="en-US" dirty="0"/>
              <a:t>will be distributed for both the staff that has completed the training and also for those who have been precepted by the newly trained </a:t>
            </a:r>
            <a:r>
              <a:rPr lang="en-US" dirty="0" smtClean="0"/>
              <a:t>staff</a:t>
            </a:r>
          </a:p>
          <a:p>
            <a:pPr>
              <a:buFont typeface="Wingdings" panose="05000000000000000000" pitchFamily="2" charset="2"/>
              <a:buChar char="q"/>
            </a:pPr>
            <a:r>
              <a:rPr lang="en-US" dirty="0"/>
              <a:t> </a:t>
            </a:r>
            <a:r>
              <a:rPr lang="en-US" dirty="0" smtClean="0"/>
              <a:t>Individual </a:t>
            </a:r>
            <a:r>
              <a:rPr lang="en-US" dirty="0"/>
              <a:t>interviews will also be done (at random) to assess satisfaction with course and </a:t>
            </a:r>
            <a:r>
              <a:rPr lang="en-US" dirty="0" smtClean="0"/>
              <a:t>curriculum</a:t>
            </a:r>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Check the Results</a:t>
            </a:r>
            <a:endParaRPr lang="en-US" dirty="0"/>
          </a:p>
        </p:txBody>
      </p:sp>
    </p:spTree>
    <p:extLst>
      <p:ext uri="{BB962C8B-B14F-4D97-AF65-F5344CB8AC3E}">
        <p14:creationId xmlns:p14="http://schemas.microsoft.com/office/powerpoint/2010/main" val="1992292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q"/>
            </a:pPr>
            <a:r>
              <a:rPr lang="en-US" dirty="0" smtClean="0"/>
              <a:t> Continue second and third rounds of the OR Specific Preceptorship course to upkeep and support this role change</a:t>
            </a:r>
          </a:p>
          <a:p>
            <a:pPr>
              <a:buFont typeface="Wingdings" panose="05000000000000000000" pitchFamily="2" charset="2"/>
              <a:buChar char="q"/>
            </a:pPr>
            <a:r>
              <a:rPr lang="en-US" dirty="0"/>
              <a:t> </a:t>
            </a:r>
            <a:r>
              <a:rPr lang="en-US" dirty="0" smtClean="0"/>
              <a:t>Continue to obtain evaluation through surveys and interviews </a:t>
            </a:r>
          </a:p>
          <a:p>
            <a:pPr>
              <a:buFont typeface="Wingdings" panose="05000000000000000000" pitchFamily="2" charset="2"/>
              <a:buChar char="q"/>
            </a:pPr>
            <a:r>
              <a:rPr lang="en-US" dirty="0" smtClean="0"/>
              <a:t> Make necessary revisions to course provided by survey results and interview recommendations </a:t>
            </a:r>
            <a:endParaRPr lang="en-US" dirty="0"/>
          </a:p>
          <a:p>
            <a:pPr>
              <a:buFont typeface="Wingdings" panose="05000000000000000000" pitchFamily="2" charset="2"/>
              <a:buChar char="q"/>
            </a:pPr>
            <a:endParaRPr lang="en-US" dirty="0"/>
          </a:p>
          <a:p>
            <a:pPr marL="45720" indent="0">
              <a:buNone/>
            </a:pPr>
            <a:r>
              <a:rPr lang="en-US" dirty="0" smtClean="0">
                <a:solidFill>
                  <a:schemeClr val="accent6"/>
                </a:solidFill>
              </a:rPr>
              <a:t>- </a:t>
            </a:r>
            <a:r>
              <a:rPr lang="en-US" i="1" dirty="0" smtClean="0">
                <a:solidFill>
                  <a:schemeClr val="accent6"/>
                </a:solidFill>
              </a:rPr>
              <a:t>“The effective preceptor continually evaluates the orientation program and if necessary alters it to meet the needs of the learner” (</a:t>
            </a:r>
            <a:r>
              <a:rPr lang="en-US" dirty="0" smtClean="0">
                <a:solidFill>
                  <a:schemeClr val="accent6"/>
                </a:solidFill>
              </a:rPr>
              <a:t>Finger &amp; Pape, 2002</a:t>
            </a:r>
            <a:r>
              <a:rPr lang="en-US" i="1" dirty="0" smtClean="0">
                <a:solidFill>
                  <a:schemeClr val="accent6"/>
                </a:solidFill>
              </a:rPr>
              <a:t>)</a:t>
            </a:r>
          </a:p>
        </p:txBody>
      </p:sp>
      <p:sp>
        <p:nvSpPr>
          <p:cNvPr id="3" name="Title 2"/>
          <p:cNvSpPr>
            <a:spLocks noGrp="1"/>
          </p:cNvSpPr>
          <p:nvPr>
            <p:ph type="title"/>
          </p:nvPr>
        </p:nvSpPr>
        <p:spPr/>
        <p:txBody>
          <a:bodyPr/>
          <a:lstStyle/>
          <a:p>
            <a:r>
              <a:rPr lang="en-US" dirty="0" smtClean="0"/>
              <a:t>Act and determine next steps</a:t>
            </a:r>
            <a:endParaRPr lang="en-US" dirty="0"/>
          </a:p>
        </p:txBody>
      </p:sp>
    </p:spTree>
    <p:extLst>
      <p:ext uri="{BB962C8B-B14F-4D97-AF65-F5344CB8AC3E}">
        <p14:creationId xmlns:p14="http://schemas.microsoft.com/office/powerpoint/2010/main" val="756891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q"/>
            </a:pPr>
            <a:r>
              <a:rPr lang="en-US" dirty="0"/>
              <a:t> </a:t>
            </a:r>
            <a:r>
              <a:rPr lang="en-US" dirty="0" smtClean="0"/>
              <a:t>10 question survey on preceptorship practice in the AIP OR that was distributed to all AIP OR Staff on 10/1/14 and closed 10/31/14</a:t>
            </a:r>
          </a:p>
          <a:p>
            <a:pPr>
              <a:buFont typeface="Wingdings" panose="05000000000000000000" pitchFamily="2" charset="2"/>
              <a:buChar char="q"/>
            </a:pPr>
            <a:r>
              <a:rPr lang="en-US" dirty="0" smtClean="0"/>
              <a:t> The survey included multiple choice, ranking and free text comment type questions</a:t>
            </a:r>
          </a:p>
          <a:p>
            <a:pPr>
              <a:buFont typeface="Wingdings" panose="05000000000000000000" pitchFamily="2" charset="2"/>
              <a:buChar char="q"/>
            </a:pPr>
            <a:r>
              <a:rPr lang="en-US" dirty="0"/>
              <a:t> </a:t>
            </a:r>
            <a:r>
              <a:rPr lang="en-US" dirty="0" smtClean="0"/>
              <a:t>The survey had a total of 69 responses</a:t>
            </a:r>
          </a:p>
          <a:p>
            <a:pPr>
              <a:buFont typeface="Wingdings" panose="05000000000000000000" pitchFamily="2" charset="2"/>
              <a:buChar char="q"/>
            </a:pPr>
            <a:endParaRPr lang="en-US" dirty="0"/>
          </a:p>
        </p:txBody>
      </p:sp>
      <p:sp>
        <p:nvSpPr>
          <p:cNvPr id="3" name="Title 2"/>
          <p:cNvSpPr>
            <a:spLocks noGrp="1"/>
          </p:cNvSpPr>
          <p:nvPr>
            <p:ph type="title"/>
          </p:nvPr>
        </p:nvSpPr>
        <p:spPr/>
        <p:txBody>
          <a:bodyPr/>
          <a:lstStyle/>
          <a:p>
            <a:r>
              <a:rPr lang="en-US" dirty="0" smtClean="0"/>
              <a:t>Survey results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3810000"/>
            <a:ext cx="2811246" cy="2737998"/>
          </a:xfrm>
          <a:prstGeom prst="rect">
            <a:avLst/>
          </a:prstGeom>
        </p:spPr>
      </p:pic>
    </p:spTree>
    <p:extLst>
      <p:ext uri="{BB962C8B-B14F-4D97-AF65-F5344CB8AC3E}">
        <p14:creationId xmlns:p14="http://schemas.microsoft.com/office/powerpoint/2010/main" val="261876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1. In your own words, how would you define the role of preceptorship in the operating room?</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30" y="1752600"/>
            <a:ext cx="8610600" cy="3886200"/>
          </a:xfrm>
          <a:prstGeom prst="rect">
            <a:avLst/>
          </a:prstGeom>
        </p:spPr>
      </p:pic>
      <p:sp>
        <p:nvSpPr>
          <p:cNvPr id="2" name="TextBox 1"/>
          <p:cNvSpPr txBox="1"/>
          <p:nvPr/>
        </p:nvSpPr>
        <p:spPr>
          <a:xfrm>
            <a:off x="6553200" y="2057400"/>
            <a:ext cx="220906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accent1"/>
                </a:solidFill>
              </a:rPr>
              <a:t> </a:t>
            </a:r>
            <a:r>
              <a:rPr lang="en-US" i="1" dirty="0" smtClean="0">
                <a:solidFill>
                  <a:schemeClr val="tx2"/>
                </a:solidFill>
              </a:rPr>
              <a:t>The most trending response was (to) educate/teach</a:t>
            </a:r>
            <a:endParaRPr lang="en-US" i="1" dirty="0">
              <a:solidFill>
                <a:schemeClr val="tx2"/>
              </a:solidFill>
            </a:endParaRPr>
          </a:p>
        </p:txBody>
      </p:sp>
      <p:sp>
        <p:nvSpPr>
          <p:cNvPr id="4" name="TextBox 3"/>
          <p:cNvSpPr txBox="1"/>
          <p:nvPr/>
        </p:nvSpPr>
        <p:spPr>
          <a:xfrm>
            <a:off x="381000" y="5791200"/>
            <a:ext cx="8229600" cy="646331"/>
          </a:xfrm>
          <a:prstGeom prst="rect">
            <a:avLst/>
          </a:prstGeom>
          <a:noFill/>
        </p:spPr>
        <p:txBody>
          <a:bodyPr wrap="square" rtlCol="0">
            <a:spAutoFit/>
          </a:bodyPr>
          <a:lstStyle/>
          <a:p>
            <a:r>
              <a:rPr lang="en-US" i="1" dirty="0" smtClean="0">
                <a:solidFill>
                  <a:schemeClr val="accent6"/>
                </a:solidFill>
              </a:rPr>
              <a:t>“ teaches, counsels, inspires, serves as a role model, and supports the growth and development of a student for a fixed and limited amount of time.” </a:t>
            </a:r>
            <a:r>
              <a:rPr lang="en-US" dirty="0" smtClean="0">
                <a:solidFill>
                  <a:schemeClr val="accent6"/>
                </a:solidFill>
              </a:rPr>
              <a:t>(Duteau, 2012)</a:t>
            </a:r>
            <a:endParaRPr lang="en-US" dirty="0">
              <a:solidFill>
                <a:schemeClr val="accent6"/>
              </a:solidFill>
            </a:endParaRPr>
          </a:p>
        </p:txBody>
      </p:sp>
    </p:spTree>
    <p:extLst>
      <p:ext uri="{BB962C8B-B14F-4D97-AF65-F5344CB8AC3E}">
        <p14:creationId xmlns:p14="http://schemas.microsoft.com/office/powerpoint/2010/main" val="3015872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2. In your own words, what are some characteristics of a preceptor in the operating room?</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935" y="1752598"/>
            <a:ext cx="8534400" cy="3810001"/>
          </a:xfrm>
          <a:prstGeom prst="rect">
            <a:avLst/>
          </a:prstGeom>
        </p:spPr>
      </p:pic>
      <p:sp>
        <p:nvSpPr>
          <p:cNvPr id="7" name="TextBox 6"/>
          <p:cNvSpPr txBox="1"/>
          <p:nvPr/>
        </p:nvSpPr>
        <p:spPr>
          <a:xfrm>
            <a:off x="5866052" y="1981200"/>
            <a:ext cx="3048000"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accent1"/>
                </a:solidFill>
              </a:rPr>
              <a:t> </a:t>
            </a:r>
            <a:r>
              <a:rPr lang="en-US" i="1" dirty="0" smtClean="0"/>
              <a:t>The most trending responses were patient &amp; knowledgeable </a:t>
            </a:r>
            <a:endParaRPr lang="en-US" i="1" dirty="0"/>
          </a:p>
        </p:txBody>
      </p:sp>
      <p:sp>
        <p:nvSpPr>
          <p:cNvPr id="2" name="TextBox 1"/>
          <p:cNvSpPr txBox="1"/>
          <p:nvPr/>
        </p:nvSpPr>
        <p:spPr>
          <a:xfrm>
            <a:off x="381000" y="5465543"/>
            <a:ext cx="8402839" cy="1200329"/>
          </a:xfrm>
          <a:prstGeom prst="rect">
            <a:avLst/>
          </a:prstGeom>
          <a:noFill/>
        </p:spPr>
        <p:txBody>
          <a:bodyPr wrap="square" rtlCol="0">
            <a:spAutoFit/>
          </a:bodyPr>
          <a:lstStyle/>
          <a:p>
            <a:r>
              <a:rPr lang="en-US" i="1" dirty="0" smtClean="0">
                <a:solidFill>
                  <a:schemeClr val="accent6"/>
                </a:solidFill>
              </a:rPr>
              <a:t>“Clinical competence, commitment to the preceptor role, willingness to teach, effective communication skills, professional conduct, skill, ability to deal with conflict, ability to complete evaluations and knowledge were central factors in the selection of clinical preceptors.” </a:t>
            </a:r>
            <a:r>
              <a:rPr lang="en-US" dirty="0" smtClean="0">
                <a:solidFill>
                  <a:schemeClr val="accent6"/>
                </a:solidFill>
              </a:rPr>
              <a:t>(Duteau, 2012) </a:t>
            </a:r>
            <a:endParaRPr lang="en-US" dirty="0">
              <a:solidFill>
                <a:schemeClr val="accent6"/>
              </a:solidFill>
            </a:endParaRPr>
          </a:p>
        </p:txBody>
      </p:sp>
    </p:spTree>
    <p:extLst>
      <p:ext uri="{BB962C8B-B14F-4D97-AF65-F5344CB8AC3E}">
        <p14:creationId xmlns:p14="http://schemas.microsoft.com/office/powerpoint/2010/main" val="3137902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3. How many shifts per week do you work as a preceptor?</a:t>
            </a:r>
            <a:endParaRPr lang="en-US" sz="2000" dirty="0"/>
          </a:p>
        </p:txBody>
      </p:sp>
      <p:graphicFrame>
        <p:nvGraphicFramePr>
          <p:cNvPr id="10" name="Chart 9"/>
          <p:cNvGraphicFramePr/>
          <p:nvPr>
            <p:extLst>
              <p:ext uri="{D42A27DB-BD31-4B8C-83A1-F6EECF244321}">
                <p14:modId xmlns:p14="http://schemas.microsoft.com/office/powerpoint/2010/main" val="2103884007"/>
              </p:ext>
            </p:extLst>
          </p:nvPr>
        </p:nvGraphicFramePr>
        <p:xfrm>
          <a:off x="3657600" y="2133600"/>
          <a:ext cx="5334000" cy="37784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4800" y="3124200"/>
            <a:ext cx="3352800" cy="1754326"/>
          </a:xfrm>
          <a:prstGeom prst="rect">
            <a:avLst/>
          </a:prstGeom>
          <a:noFill/>
        </p:spPr>
        <p:txBody>
          <a:bodyPr wrap="square" rtlCol="0">
            <a:spAutoFit/>
          </a:bodyPr>
          <a:lstStyle/>
          <a:p>
            <a:r>
              <a:rPr lang="en-US" i="1" dirty="0" smtClean="0">
                <a:solidFill>
                  <a:schemeClr val="accent6"/>
                </a:solidFill>
              </a:rPr>
              <a:t>“Some </a:t>
            </a:r>
            <a:r>
              <a:rPr lang="en-US" i="1" dirty="0">
                <a:solidFill>
                  <a:schemeClr val="accent6"/>
                </a:solidFill>
              </a:rPr>
              <a:t>nurse preceptors found that they lacked control over whether they would be a preceptor, and that they were being assigned to this duty with no </a:t>
            </a:r>
            <a:r>
              <a:rPr lang="en-US" i="1" dirty="0" smtClean="0">
                <a:solidFill>
                  <a:schemeClr val="accent6"/>
                </a:solidFill>
              </a:rPr>
              <a:t>input.” </a:t>
            </a:r>
            <a:r>
              <a:rPr lang="en-US" dirty="0" smtClean="0">
                <a:solidFill>
                  <a:schemeClr val="accent6"/>
                </a:solidFill>
              </a:rPr>
              <a:t>(Omansky</a:t>
            </a:r>
            <a:r>
              <a:rPr lang="en-US" dirty="0">
                <a:solidFill>
                  <a:schemeClr val="accent6"/>
                </a:solidFill>
              </a:rPr>
              <a:t>, </a:t>
            </a:r>
            <a:r>
              <a:rPr lang="en-US" dirty="0" smtClean="0">
                <a:solidFill>
                  <a:schemeClr val="accent6"/>
                </a:solidFill>
              </a:rPr>
              <a:t>2010)</a:t>
            </a:r>
            <a:endParaRPr lang="en-US" dirty="0">
              <a:solidFill>
                <a:schemeClr val="accent6"/>
              </a:solidFill>
            </a:endParaRPr>
          </a:p>
        </p:txBody>
      </p:sp>
    </p:spTree>
    <p:extLst>
      <p:ext uri="{BB962C8B-B14F-4D97-AF65-F5344CB8AC3E}">
        <p14:creationId xmlns:p14="http://schemas.microsoft.com/office/powerpoint/2010/main" val="885123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a:t>4</a:t>
            </a:r>
            <a:r>
              <a:rPr lang="en-US" sz="1800" dirty="0" smtClean="0"/>
              <a:t>. Preceptorship in the AIP OR is a formal and clearly defined role with organized professional practice guidelines, achievable goals and supports clinical efficiency on the unit. </a:t>
            </a:r>
            <a:endParaRPr lang="en-US" sz="1800" dirty="0"/>
          </a:p>
        </p:txBody>
      </p:sp>
      <p:graphicFrame>
        <p:nvGraphicFramePr>
          <p:cNvPr id="6" name="Chart 5"/>
          <p:cNvGraphicFramePr/>
          <p:nvPr>
            <p:extLst>
              <p:ext uri="{D42A27DB-BD31-4B8C-83A1-F6EECF244321}">
                <p14:modId xmlns:p14="http://schemas.microsoft.com/office/powerpoint/2010/main" val="3661547923"/>
              </p:ext>
            </p:extLst>
          </p:nvPr>
        </p:nvGraphicFramePr>
        <p:xfrm>
          <a:off x="3962400" y="2209800"/>
          <a:ext cx="50292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28600" y="3352800"/>
            <a:ext cx="3657600" cy="1477328"/>
          </a:xfrm>
          <a:prstGeom prst="rect">
            <a:avLst/>
          </a:prstGeom>
          <a:noFill/>
        </p:spPr>
        <p:txBody>
          <a:bodyPr wrap="square" rtlCol="0">
            <a:spAutoFit/>
          </a:bodyPr>
          <a:lstStyle/>
          <a:p>
            <a:r>
              <a:rPr lang="en-US" i="1" dirty="0" smtClean="0">
                <a:solidFill>
                  <a:schemeClr val="accent6"/>
                </a:solidFill>
              </a:rPr>
              <a:t>“Research </a:t>
            </a:r>
            <a:r>
              <a:rPr lang="en-US" i="1" dirty="0">
                <a:solidFill>
                  <a:schemeClr val="accent6"/>
                </a:solidFill>
              </a:rPr>
              <a:t>recommends preceptor training as a mandatory competency to reflect the importance of the preceptor </a:t>
            </a:r>
            <a:r>
              <a:rPr lang="en-US" i="1" dirty="0" smtClean="0">
                <a:solidFill>
                  <a:schemeClr val="accent6"/>
                </a:solidFill>
              </a:rPr>
              <a:t>role.” </a:t>
            </a:r>
            <a:r>
              <a:rPr lang="en-US" dirty="0" smtClean="0">
                <a:solidFill>
                  <a:schemeClr val="accent6"/>
                </a:solidFill>
              </a:rPr>
              <a:t>(Zilembo </a:t>
            </a:r>
            <a:r>
              <a:rPr lang="en-US" dirty="0">
                <a:solidFill>
                  <a:schemeClr val="accent6"/>
                </a:solidFill>
              </a:rPr>
              <a:t>&amp; Monterosso</a:t>
            </a:r>
            <a:r>
              <a:rPr lang="en-US" dirty="0" smtClean="0">
                <a:solidFill>
                  <a:schemeClr val="accent6"/>
                </a:solidFill>
              </a:rPr>
              <a:t>, 2008)</a:t>
            </a:r>
            <a:endParaRPr lang="en-US" dirty="0">
              <a:solidFill>
                <a:schemeClr val="accent6"/>
              </a:solidFill>
            </a:endParaRPr>
          </a:p>
        </p:txBody>
      </p:sp>
    </p:spTree>
    <p:extLst>
      <p:ext uri="{BB962C8B-B14F-4D97-AF65-F5344CB8AC3E}">
        <p14:creationId xmlns:p14="http://schemas.microsoft.com/office/powerpoint/2010/main" val="3838251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5. The AIP OR would benefit from the development of a preceptor program curriculum that includes a clear set of criteria and goals for precepting alongside a defined ROLE description and clinical experience qualifications. </a:t>
            </a:r>
            <a:endParaRPr lang="en-US" sz="1800" dirty="0"/>
          </a:p>
        </p:txBody>
      </p:sp>
      <p:graphicFrame>
        <p:nvGraphicFramePr>
          <p:cNvPr id="9" name="Chart 8"/>
          <p:cNvGraphicFramePr/>
          <p:nvPr>
            <p:extLst>
              <p:ext uri="{D42A27DB-BD31-4B8C-83A1-F6EECF244321}">
                <p14:modId xmlns:p14="http://schemas.microsoft.com/office/powerpoint/2010/main" val="2782131452"/>
              </p:ext>
            </p:extLst>
          </p:nvPr>
        </p:nvGraphicFramePr>
        <p:xfrm>
          <a:off x="3505200" y="1676400"/>
          <a:ext cx="5181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04800" y="3429000"/>
            <a:ext cx="3048000" cy="1200329"/>
          </a:xfrm>
          <a:prstGeom prst="rect">
            <a:avLst/>
          </a:prstGeom>
          <a:noFill/>
        </p:spPr>
        <p:txBody>
          <a:bodyPr wrap="square" rtlCol="0">
            <a:spAutoFit/>
          </a:bodyPr>
          <a:lstStyle/>
          <a:p>
            <a:r>
              <a:rPr lang="en-US" i="1" dirty="0" smtClean="0">
                <a:solidFill>
                  <a:schemeClr val="accent6"/>
                </a:solidFill>
              </a:rPr>
              <a:t>“Preceptorship planning was one essential component in the retention of perioperative nurses.” </a:t>
            </a:r>
            <a:r>
              <a:rPr lang="en-US" dirty="0" smtClean="0">
                <a:solidFill>
                  <a:schemeClr val="accent6"/>
                </a:solidFill>
              </a:rPr>
              <a:t>(Duteau, 2012)</a:t>
            </a:r>
            <a:endParaRPr lang="en-US" dirty="0">
              <a:solidFill>
                <a:schemeClr val="accent6"/>
              </a:solidFill>
            </a:endParaRPr>
          </a:p>
        </p:txBody>
      </p:sp>
    </p:spTree>
    <p:extLst>
      <p:ext uri="{BB962C8B-B14F-4D97-AF65-F5344CB8AC3E}">
        <p14:creationId xmlns:p14="http://schemas.microsoft.com/office/powerpoint/2010/main" val="87966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6. Please rank the rewards associated with preceptorship in the OR, according to importance.</a:t>
            </a:r>
            <a:br>
              <a:rPr lang="en-US" sz="2000" dirty="0" smtClean="0"/>
            </a:br>
            <a:r>
              <a:rPr lang="en-US" sz="1600" i="1" dirty="0" smtClean="0"/>
              <a:t>(1 is the most important reward related to precepting and 5 is the least important reward related to precepting)</a:t>
            </a:r>
            <a:endParaRPr lang="en-US" sz="1600" i="1" dirty="0"/>
          </a:p>
        </p:txBody>
      </p:sp>
      <p:graphicFrame>
        <p:nvGraphicFramePr>
          <p:cNvPr id="7" name="Chart 6"/>
          <p:cNvGraphicFramePr/>
          <p:nvPr>
            <p:extLst>
              <p:ext uri="{D42A27DB-BD31-4B8C-83A1-F6EECF244321}">
                <p14:modId xmlns:p14="http://schemas.microsoft.com/office/powerpoint/2010/main" val="100775849"/>
              </p:ext>
            </p:extLst>
          </p:nvPr>
        </p:nvGraphicFramePr>
        <p:xfrm>
          <a:off x="1981200" y="1752600"/>
          <a:ext cx="76200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33400" y="2286000"/>
            <a:ext cx="2514600" cy="3139321"/>
          </a:xfrm>
          <a:prstGeom prst="rect">
            <a:avLst/>
          </a:prstGeom>
          <a:noFill/>
        </p:spPr>
        <p:txBody>
          <a:bodyPr wrap="square" rtlCol="0">
            <a:spAutoFit/>
          </a:bodyPr>
          <a:lstStyle/>
          <a:p>
            <a:r>
              <a:rPr lang="en-US" i="1" dirty="0" smtClean="0">
                <a:solidFill>
                  <a:schemeClr val="accent6"/>
                </a:solidFill>
              </a:rPr>
              <a:t>“Preceptors benefit from participating in the preceptorship experience in terms of intrinsic rewards such as teaching opportunities and enhancing one’s knowledge base” </a:t>
            </a:r>
            <a:r>
              <a:rPr lang="en-US" dirty="0" smtClean="0">
                <a:solidFill>
                  <a:schemeClr val="accent6"/>
                </a:solidFill>
              </a:rPr>
              <a:t>(Zilembo &amp; Monterosso, 2008)</a:t>
            </a:r>
            <a:endParaRPr lang="en-US" dirty="0">
              <a:solidFill>
                <a:schemeClr val="accent6"/>
              </a:solidFill>
            </a:endParaRPr>
          </a:p>
        </p:txBody>
      </p:sp>
    </p:spTree>
    <p:extLst>
      <p:ext uri="{BB962C8B-B14F-4D97-AF65-F5344CB8AC3E}">
        <p14:creationId xmlns:p14="http://schemas.microsoft.com/office/powerpoint/2010/main" val="3867147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057400"/>
            <a:ext cx="6629400" cy="4191000"/>
          </a:xfrm>
        </p:spPr>
        <p:txBody>
          <a:bodyPr>
            <a:normAutofit/>
          </a:bodyPr>
          <a:lstStyle/>
          <a:p>
            <a:pPr marL="45720" indent="0">
              <a:buNone/>
            </a:pPr>
            <a:endParaRPr lang="en-US" dirty="0" smtClean="0"/>
          </a:p>
          <a:p>
            <a:pPr>
              <a:buFont typeface="Wingdings" panose="05000000000000000000" pitchFamily="2" charset="2"/>
              <a:buChar char="q"/>
            </a:pPr>
            <a:r>
              <a:rPr lang="en-US" dirty="0" smtClean="0"/>
              <a:t> Recognize the current practice of preceptorship in the AIP OR and identify the role characteristics and barriers of practice through FOCUS PDCA format</a:t>
            </a:r>
          </a:p>
          <a:p>
            <a:pPr>
              <a:buFont typeface="Wingdings" panose="05000000000000000000" pitchFamily="2" charset="2"/>
              <a:buChar char="q"/>
            </a:pPr>
            <a:r>
              <a:rPr lang="en-US" dirty="0" smtClean="0"/>
              <a:t> Review October 2014 AIP OR Preceptorship  Survey results </a:t>
            </a:r>
          </a:p>
          <a:p>
            <a:pPr>
              <a:buFont typeface="Wingdings" panose="05000000000000000000" pitchFamily="2" charset="2"/>
              <a:buChar char="q"/>
            </a:pPr>
            <a:r>
              <a:rPr lang="en-US" dirty="0"/>
              <a:t> </a:t>
            </a:r>
            <a:r>
              <a:rPr lang="en-US" dirty="0" smtClean="0"/>
              <a:t>Compare/contrast survey results, FOCUS PDCA and current literature of preceptorship practice </a:t>
            </a:r>
          </a:p>
          <a:p>
            <a:pPr marL="45720" indent="0">
              <a:buNone/>
            </a:pPr>
            <a:endParaRPr lang="en-US" dirty="0" smtClean="0"/>
          </a:p>
        </p:txBody>
      </p:sp>
      <p:sp>
        <p:nvSpPr>
          <p:cNvPr id="2" name="Title 1"/>
          <p:cNvSpPr>
            <a:spLocks noGrp="1"/>
          </p:cNvSpPr>
          <p:nvPr>
            <p:ph type="title"/>
          </p:nvPr>
        </p:nvSpPr>
        <p:spPr>
          <a:xfrm>
            <a:off x="1230581" y="634181"/>
            <a:ext cx="6512511" cy="1143000"/>
          </a:xfrm>
        </p:spPr>
        <p:txBody>
          <a:bodyPr/>
          <a:lstStyle/>
          <a:p>
            <a:pPr algn="ctr"/>
            <a:r>
              <a:rPr lang="en-US" dirty="0" smtClean="0"/>
              <a:t>OBJECTIVES</a:t>
            </a:r>
            <a:endParaRPr lang="en-US" dirty="0"/>
          </a:p>
        </p:txBody>
      </p:sp>
    </p:spTree>
    <p:extLst>
      <p:ext uri="{BB962C8B-B14F-4D97-AF65-F5344CB8AC3E}">
        <p14:creationId xmlns:p14="http://schemas.microsoft.com/office/powerpoint/2010/main" val="1309517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252729"/>
          </a:xfrm>
        </p:spPr>
        <p:txBody>
          <a:bodyPr/>
          <a:lstStyle/>
          <a:p>
            <a:r>
              <a:rPr lang="en-US" dirty="0" smtClean="0"/>
              <a:t>Yes, I have attended this course and achieved the post-course certification (39.1%) (27)</a:t>
            </a:r>
          </a:p>
          <a:p>
            <a:r>
              <a:rPr lang="en-US" dirty="0" smtClean="0"/>
              <a:t>No, I have not attended this course (60.9%) (42)</a:t>
            </a:r>
          </a:p>
        </p:txBody>
      </p:sp>
      <p:sp>
        <p:nvSpPr>
          <p:cNvPr id="3" name="Title 2"/>
          <p:cNvSpPr>
            <a:spLocks noGrp="1"/>
          </p:cNvSpPr>
          <p:nvPr>
            <p:ph type="title"/>
          </p:nvPr>
        </p:nvSpPr>
        <p:spPr/>
        <p:txBody>
          <a:bodyPr/>
          <a:lstStyle/>
          <a:p>
            <a:r>
              <a:rPr lang="en-US" sz="2000" dirty="0" smtClean="0"/>
              <a:t>7. Have you attended the University of Colorado Hospital’s Basic Preceptor Course?</a:t>
            </a:r>
            <a:endParaRPr lang="en-US" sz="2000" dirty="0"/>
          </a:p>
        </p:txBody>
      </p:sp>
      <p:graphicFrame>
        <p:nvGraphicFramePr>
          <p:cNvPr id="7" name="Chart 6"/>
          <p:cNvGraphicFramePr/>
          <p:nvPr>
            <p:extLst>
              <p:ext uri="{D42A27DB-BD31-4B8C-83A1-F6EECF244321}">
                <p14:modId xmlns:p14="http://schemas.microsoft.com/office/powerpoint/2010/main" val="4085235334"/>
              </p:ext>
            </p:extLst>
          </p:nvPr>
        </p:nvGraphicFramePr>
        <p:xfrm>
          <a:off x="685800" y="2743200"/>
          <a:ext cx="4572000" cy="375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096000" y="3048000"/>
            <a:ext cx="2667000" cy="2862322"/>
          </a:xfrm>
          <a:prstGeom prst="rect">
            <a:avLst/>
          </a:prstGeom>
          <a:noFill/>
        </p:spPr>
        <p:txBody>
          <a:bodyPr wrap="square" rtlCol="0">
            <a:spAutoFit/>
          </a:bodyPr>
          <a:lstStyle/>
          <a:p>
            <a:r>
              <a:rPr lang="en-US" i="1" dirty="0" smtClean="0">
                <a:solidFill>
                  <a:schemeClr val="accent6"/>
                </a:solidFill>
              </a:rPr>
              <a:t>“A </a:t>
            </a:r>
            <a:r>
              <a:rPr lang="en-US" i="1" dirty="0">
                <a:solidFill>
                  <a:schemeClr val="accent6"/>
                </a:solidFill>
              </a:rPr>
              <a:t>well-planned preceptorship program could improve recruitment and staff member satisfaction and reduce staff turnover. Using preceptors also maximizes hospital </a:t>
            </a:r>
            <a:r>
              <a:rPr lang="en-US" i="1" dirty="0" smtClean="0">
                <a:solidFill>
                  <a:schemeClr val="accent6"/>
                </a:solidFill>
              </a:rPr>
              <a:t>resources.” </a:t>
            </a:r>
            <a:r>
              <a:rPr lang="en-US" dirty="0" smtClean="0">
                <a:solidFill>
                  <a:schemeClr val="accent6"/>
                </a:solidFill>
              </a:rPr>
              <a:t>(Finger </a:t>
            </a:r>
            <a:r>
              <a:rPr lang="en-US" dirty="0">
                <a:solidFill>
                  <a:schemeClr val="accent6"/>
                </a:solidFill>
              </a:rPr>
              <a:t>&amp; Pape, </a:t>
            </a:r>
            <a:r>
              <a:rPr lang="en-US" dirty="0" smtClean="0">
                <a:solidFill>
                  <a:schemeClr val="accent6"/>
                </a:solidFill>
              </a:rPr>
              <a:t>2002)</a:t>
            </a:r>
            <a:endParaRPr lang="en-US" dirty="0">
              <a:solidFill>
                <a:schemeClr val="accent6"/>
              </a:solidFill>
            </a:endParaRPr>
          </a:p>
        </p:txBody>
      </p:sp>
    </p:spTree>
    <p:extLst>
      <p:ext uri="{BB962C8B-B14F-4D97-AF65-F5344CB8AC3E}">
        <p14:creationId xmlns:p14="http://schemas.microsoft.com/office/powerpoint/2010/main" val="4214476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8. If you answered yes to the previous question, what was the most helpful and what was the least helpful about the UCH Basic preceptor Course?</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8381260" cy="4038600"/>
          </a:xfrm>
          <a:prstGeom prst="rect">
            <a:avLst/>
          </a:prstGeom>
        </p:spPr>
      </p:pic>
      <p:sp>
        <p:nvSpPr>
          <p:cNvPr id="5" name="TextBox 4"/>
          <p:cNvSpPr txBox="1"/>
          <p:nvPr/>
        </p:nvSpPr>
        <p:spPr>
          <a:xfrm>
            <a:off x="1219200" y="6095459"/>
            <a:ext cx="6477000"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smtClean="0">
                <a:solidFill>
                  <a:schemeClr val="accent1"/>
                </a:solidFill>
              </a:rPr>
              <a:t> </a:t>
            </a:r>
            <a:r>
              <a:rPr lang="en-US" i="1" dirty="0" smtClean="0"/>
              <a:t>The most trending response was “I don’t really remember”</a:t>
            </a:r>
            <a:endParaRPr lang="en-US" i="1" dirty="0"/>
          </a:p>
        </p:txBody>
      </p:sp>
    </p:spTree>
    <p:extLst>
      <p:ext uri="{BB962C8B-B14F-4D97-AF65-F5344CB8AC3E}">
        <p14:creationId xmlns:p14="http://schemas.microsoft.com/office/powerpoint/2010/main" val="3287026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5334000"/>
            <a:ext cx="7086600" cy="1371600"/>
          </a:xfrm>
        </p:spPr>
        <p:txBody>
          <a:bodyPr>
            <a:normAutofit fontScale="85000" lnSpcReduction="20000"/>
          </a:bodyPr>
          <a:lstStyle/>
          <a:p>
            <a:pPr algn="just">
              <a:buFont typeface="Wingdings" panose="05000000000000000000" pitchFamily="2" charset="2"/>
              <a:buChar char="q"/>
            </a:pPr>
            <a:r>
              <a:rPr lang="en-US" dirty="0"/>
              <a:t> </a:t>
            </a:r>
            <a:r>
              <a:rPr lang="en-US" dirty="0" smtClean="0"/>
              <a:t>Clinical Nurse (61.2%) (45)</a:t>
            </a:r>
          </a:p>
          <a:p>
            <a:pPr algn="just">
              <a:buFont typeface="Wingdings" panose="05000000000000000000" pitchFamily="2" charset="2"/>
              <a:buChar char="q"/>
            </a:pPr>
            <a:r>
              <a:rPr lang="en-US" dirty="0"/>
              <a:t> </a:t>
            </a:r>
            <a:r>
              <a:rPr lang="en-US" dirty="0" smtClean="0"/>
              <a:t>Surgical Technologist (25.0%) (17)</a:t>
            </a:r>
          </a:p>
          <a:p>
            <a:pPr algn="just">
              <a:buFont typeface="Wingdings" panose="05000000000000000000" pitchFamily="2" charset="2"/>
              <a:buChar char="q"/>
            </a:pPr>
            <a:r>
              <a:rPr lang="en-US" dirty="0"/>
              <a:t> </a:t>
            </a:r>
            <a:r>
              <a:rPr lang="en-US" dirty="0" smtClean="0"/>
              <a:t>Clinical Nurse Educator (1.5%) (1)</a:t>
            </a:r>
          </a:p>
          <a:p>
            <a:pPr algn="just">
              <a:buFont typeface="Wingdings" panose="05000000000000000000" pitchFamily="2" charset="2"/>
              <a:buChar char="q"/>
            </a:pPr>
            <a:r>
              <a:rPr lang="en-US" dirty="0"/>
              <a:t> </a:t>
            </a:r>
            <a:r>
              <a:rPr lang="en-US" dirty="0" smtClean="0"/>
              <a:t>Service Specialist (5.9%) (4)</a:t>
            </a:r>
          </a:p>
          <a:p>
            <a:pPr algn="just">
              <a:buFont typeface="Wingdings" panose="05000000000000000000" pitchFamily="2" charset="2"/>
              <a:buChar char="q"/>
            </a:pPr>
            <a:r>
              <a:rPr lang="en-US" dirty="0"/>
              <a:t> </a:t>
            </a:r>
            <a:r>
              <a:rPr lang="en-US" dirty="0" smtClean="0"/>
              <a:t>Management (1.5%) (1)</a:t>
            </a:r>
            <a:endParaRPr lang="en-US" dirty="0"/>
          </a:p>
        </p:txBody>
      </p:sp>
      <p:sp>
        <p:nvSpPr>
          <p:cNvPr id="3" name="Title 2"/>
          <p:cNvSpPr>
            <a:spLocks noGrp="1"/>
          </p:cNvSpPr>
          <p:nvPr>
            <p:ph type="title"/>
          </p:nvPr>
        </p:nvSpPr>
        <p:spPr/>
        <p:txBody>
          <a:bodyPr/>
          <a:lstStyle/>
          <a:p>
            <a:r>
              <a:rPr lang="en-US" sz="2000" dirty="0" smtClean="0"/>
              <a:t>9. Please select your primary role as an AIP or staff member:</a:t>
            </a:r>
            <a:endParaRPr lang="en-US" sz="2000" dirty="0"/>
          </a:p>
        </p:txBody>
      </p:sp>
      <p:graphicFrame>
        <p:nvGraphicFramePr>
          <p:cNvPr id="6" name="Chart 5"/>
          <p:cNvGraphicFramePr/>
          <p:nvPr>
            <p:extLst>
              <p:ext uri="{D42A27DB-BD31-4B8C-83A1-F6EECF244321}">
                <p14:modId xmlns:p14="http://schemas.microsoft.com/office/powerpoint/2010/main" val="2793008880"/>
              </p:ext>
            </p:extLst>
          </p:nvPr>
        </p:nvGraphicFramePr>
        <p:xfrm>
          <a:off x="1981200" y="1752600"/>
          <a:ext cx="54102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015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10. Please share any additional comments and/or concerns with preceptorship in the </a:t>
            </a:r>
            <a:r>
              <a:rPr lang="en-US" sz="2000" dirty="0" err="1" smtClean="0"/>
              <a:t>aip</a:t>
            </a:r>
            <a:r>
              <a:rPr lang="en-US" sz="2000" dirty="0" smtClean="0"/>
              <a:t> or:</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0"/>
            <a:ext cx="8309344" cy="4572000"/>
          </a:xfrm>
          <a:prstGeom prst="rect">
            <a:avLst/>
          </a:prstGeom>
        </p:spPr>
      </p:pic>
    </p:spTree>
    <p:extLst>
      <p:ext uri="{BB962C8B-B14F-4D97-AF65-F5344CB8AC3E}">
        <p14:creationId xmlns:p14="http://schemas.microsoft.com/office/powerpoint/2010/main" val="456716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316" y="2057400"/>
            <a:ext cx="8407400" cy="4203700"/>
          </a:xfrm>
        </p:spPr>
      </p:pic>
      <p:sp>
        <p:nvSpPr>
          <p:cNvPr id="3" name="Title 2"/>
          <p:cNvSpPr>
            <a:spLocks noGrp="1"/>
          </p:cNvSpPr>
          <p:nvPr>
            <p:ph type="title"/>
          </p:nvPr>
        </p:nvSpPr>
        <p:spPr/>
        <p:txBody>
          <a:bodyPr/>
          <a:lstStyle/>
          <a:p>
            <a:r>
              <a:rPr lang="en-US" sz="2000" dirty="0" smtClean="0"/>
              <a:t>10. Please </a:t>
            </a:r>
            <a:r>
              <a:rPr lang="en-US" sz="2000" dirty="0"/>
              <a:t>share any additional comments and/or concerns with preceptorship in the </a:t>
            </a:r>
            <a:r>
              <a:rPr lang="en-US" sz="2000" dirty="0" err="1"/>
              <a:t>aip</a:t>
            </a:r>
            <a:r>
              <a:rPr lang="en-US" sz="2000" dirty="0"/>
              <a:t> </a:t>
            </a:r>
            <a:r>
              <a:rPr lang="en-US" sz="2000" dirty="0" smtClean="0"/>
              <a:t>or CONT.</a:t>
            </a:r>
            <a:endParaRPr lang="en-US" sz="2000" dirty="0"/>
          </a:p>
        </p:txBody>
      </p:sp>
    </p:spTree>
    <p:extLst>
      <p:ext uri="{BB962C8B-B14F-4D97-AF65-F5344CB8AC3E}">
        <p14:creationId xmlns:p14="http://schemas.microsoft.com/office/powerpoint/2010/main" val="2612434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US" dirty="0" smtClean="0"/>
              <a:t> The use of clinical preceptors are well documented and researched through the comprehensive literature review</a:t>
            </a:r>
          </a:p>
          <a:p>
            <a:pPr>
              <a:buFont typeface="Wingdings" panose="05000000000000000000" pitchFamily="2" charset="2"/>
              <a:buChar char="q"/>
            </a:pPr>
            <a:r>
              <a:rPr lang="en-US" dirty="0"/>
              <a:t> </a:t>
            </a:r>
            <a:r>
              <a:rPr lang="en-US" dirty="0" smtClean="0"/>
              <a:t>Clinical preceptors are utilized on national scale and are a cost-effective method of providing appropriate theoretical knowledge and clinical experience training </a:t>
            </a:r>
          </a:p>
          <a:p>
            <a:pPr>
              <a:buFont typeface="Wingdings" panose="05000000000000000000" pitchFamily="2" charset="2"/>
              <a:buChar char="q"/>
            </a:pPr>
            <a:r>
              <a:rPr lang="en-US" dirty="0"/>
              <a:t> </a:t>
            </a:r>
            <a:r>
              <a:rPr lang="en-US" dirty="0" smtClean="0"/>
              <a:t>A lack of definition of the preceptor role leads to role ambiguity, role conflict and role overload </a:t>
            </a:r>
          </a:p>
          <a:p>
            <a:pPr>
              <a:buFont typeface="Wingdings" panose="05000000000000000000" pitchFamily="2" charset="2"/>
              <a:buChar char="q"/>
            </a:pPr>
            <a:r>
              <a:rPr lang="en-US" dirty="0"/>
              <a:t>Development of a well-planned preceptorship program has a positive effect on the developmental growth of </a:t>
            </a:r>
            <a:r>
              <a:rPr lang="en-US" dirty="0" smtClean="0"/>
              <a:t>staff, improves recruitment</a:t>
            </a:r>
            <a:r>
              <a:rPr lang="en-US" dirty="0"/>
              <a:t>, </a:t>
            </a:r>
            <a:r>
              <a:rPr lang="en-US" dirty="0" smtClean="0"/>
              <a:t>increases </a:t>
            </a:r>
            <a:r>
              <a:rPr lang="en-US" dirty="0"/>
              <a:t>staff satisfaction and </a:t>
            </a:r>
            <a:r>
              <a:rPr lang="en-US" dirty="0" smtClean="0"/>
              <a:t>reduces </a:t>
            </a:r>
            <a:r>
              <a:rPr lang="en-US" dirty="0"/>
              <a:t>staff </a:t>
            </a:r>
            <a:r>
              <a:rPr lang="en-US" dirty="0" smtClean="0"/>
              <a:t>turnover</a:t>
            </a:r>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971335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US" dirty="0" smtClean="0"/>
              <a:t>A high level of performance is demanded of AIP OR staff in order to prevent negative or adverse patient outcomes </a:t>
            </a:r>
          </a:p>
          <a:p>
            <a:pPr>
              <a:buFont typeface="Wingdings" panose="05000000000000000000" pitchFamily="2" charset="2"/>
              <a:buChar char="q"/>
            </a:pPr>
            <a:r>
              <a:rPr lang="en-US" dirty="0"/>
              <a:t> </a:t>
            </a:r>
            <a:r>
              <a:rPr lang="en-US" dirty="0" smtClean="0"/>
              <a:t>AIP OR </a:t>
            </a:r>
            <a:r>
              <a:rPr lang="en-US" dirty="0"/>
              <a:t>staff are expected to maintain both clinical and technical expertise during times of rapid change and growth to our </a:t>
            </a:r>
            <a:r>
              <a:rPr lang="en-US" dirty="0" smtClean="0"/>
              <a:t>unit</a:t>
            </a:r>
            <a:endParaRPr lang="en-US" b="1" dirty="0" smtClean="0"/>
          </a:p>
          <a:p>
            <a:pPr>
              <a:buFont typeface="Wingdings" panose="05000000000000000000" pitchFamily="2" charset="2"/>
              <a:buChar char="q"/>
            </a:pPr>
            <a:r>
              <a:rPr lang="en-US" dirty="0"/>
              <a:t> </a:t>
            </a:r>
            <a:r>
              <a:rPr lang="en-US" dirty="0" smtClean="0"/>
              <a:t>The </a:t>
            </a:r>
            <a:r>
              <a:rPr lang="en-US" dirty="0"/>
              <a:t>AIP OR has recognized a need for a clear set of </a:t>
            </a:r>
            <a:r>
              <a:rPr lang="en-US" dirty="0" smtClean="0"/>
              <a:t>criteria to support the </a:t>
            </a:r>
            <a:r>
              <a:rPr lang="en-US" dirty="0"/>
              <a:t>preceptor role expectations, qualifications and characteristics through survey data </a:t>
            </a:r>
          </a:p>
          <a:p>
            <a:pPr>
              <a:buFont typeface="Wingdings" panose="05000000000000000000" pitchFamily="2" charset="2"/>
              <a:buChar char="q"/>
            </a:pPr>
            <a:r>
              <a:rPr lang="en-US" dirty="0"/>
              <a:t> </a:t>
            </a:r>
            <a:r>
              <a:rPr lang="en-US" dirty="0" smtClean="0"/>
              <a:t>Development of an OR Specific Preceptorship Course will support standardization to </a:t>
            </a:r>
            <a:r>
              <a:rPr lang="en-US" dirty="0"/>
              <a:t>the </a:t>
            </a:r>
            <a:r>
              <a:rPr lang="en-US" dirty="0" smtClean="0"/>
              <a:t>role </a:t>
            </a:r>
            <a:r>
              <a:rPr lang="en-US" dirty="0"/>
              <a:t>of </a:t>
            </a:r>
            <a:r>
              <a:rPr lang="en-US" dirty="0" smtClean="0"/>
              <a:t>preceptorship by implementing specific </a:t>
            </a:r>
            <a:r>
              <a:rPr lang="en-US" dirty="0"/>
              <a:t>curriculum to assist </a:t>
            </a:r>
            <a:r>
              <a:rPr lang="en-US" dirty="0" smtClean="0"/>
              <a:t>with education of the preceptor and in turn, education of new staff</a:t>
            </a:r>
          </a:p>
          <a:p>
            <a:pPr marL="45720" indent="0">
              <a:buNone/>
            </a:pPr>
            <a:endParaRPr lang="en-US" dirty="0"/>
          </a:p>
        </p:txBody>
      </p:sp>
      <p:sp>
        <p:nvSpPr>
          <p:cNvPr id="3" name="Title 2"/>
          <p:cNvSpPr>
            <a:spLocks noGrp="1"/>
          </p:cNvSpPr>
          <p:nvPr>
            <p:ph type="title"/>
          </p:nvPr>
        </p:nvSpPr>
        <p:spPr/>
        <p:txBody>
          <a:bodyPr/>
          <a:lstStyle/>
          <a:p>
            <a:r>
              <a:rPr lang="en-US" dirty="0" smtClean="0"/>
              <a:t>Conclusion cont.</a:t>
            </a:r>
            <a:endParaRPr lang="en-US" dirty="0"/>
          </a:p>
        </p:txBody>
      </p:sp>
    </p:spTree>
    <p:extLst>
      <p:ext uri="{BB962C8B-B14F-4D97-AF65-F5344CB8AC3E}">
        <p14:creationId xmlns:p14="http://schemas.microsoft.com/office/powerpoint/2010/main" val="679547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Questions/Comments/Concerns</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05000"/>
            <a:ext cx="6172200" cy="4406900"/>
          </a:xfrm>
        </p:spPr>
      </p:pic>
    </p:spTree>
    <p:extLst>
      <p:ext uri="{BB962C8B-B14F-4D97-AF65-F5344CB8AC3E}">
        <p14:creationId xmlns:p14="http://schemas.microsoft.com/office/powerpoint/2010/main" val="2904993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Altmann, T.K. (2006). Preceptor Selection, Orientation, and 	Evaluation in Baccalaureate Nursing Education. </a:t>
            </a:r>
            <a:r>
              <a:rPr lang="en-US" i="1" dirty="0" smtClean="0"/>
              <a:t>International 	Journal of Nursing Education Scholarship</a:t>
            </a:r>
            <a:r>
              <a:rPr lang="en-US" dirty="0" smtClean="0"/>
              <a:t>, 3, 1-15.</a:t>
            </a:r>
          </a:p>
          <a:p>
            <a:r>
              <a:rPr lang="en-US" dirty="0" smtClean="0"/>
              <a:t>Duteau, J. (2012). Making a Difference: The Value of Preceptorship 	Programs in Nursing Education. </a:t>
            </a:r>
            <a:r>
              <a:rPr lang="en-US" i="1" dirty="0" smtClean="0"/>
              <a:t>The Journal of Continuing 	Education in Nursing</a:t>
            </a:r>
            <a:r>
              <a:rPr lang="en-US" dirty="0" smtClean="0"/>
              <a:t>, 43, 37-43. </a:t>
            </a:r>
            <a:endParaRPr lang="en-US" dirty="0"/>
          </a:p>
          <a:p>
            <a:r>
              <a:rPr lang="en-US" dirty="0" smtClean="0"/>
              <a:t>Finger, S.D., &amp; Pape, T.M. (2002). Invitational Theory and 	Perioperative Nursing Preceptorships. </a:t>
            </a:r>
            <a:r>
              <a:rPr lang="en-US" i="1" dirty="0" smtClean="0"/>
              <a:t>AORN Journal</a:t>
            </a:r>
            <a:r>
              <a:rPr lang="en-US" dirty="0" smtClean="0"/>
              <a:t> 76, 	630-	641. </a:t>
            </a:r>
          </a:p>
          <a:p>
            <a:r>
              <a:rPr lang="en-US" dirty="0" smtClean="0"/>
              <a:t>Omansky, G.L. (2010). Staff nurses’ experiences as preceptors and 	mentors: an integrative review. </a:t>
            </a:r>
            <a:r>
              <a:rPr lang="en-US" i="1" dirty="0" smtClean="0"/>
              <a:t>Journal of Nursing Management</a:t>
            </a:r>
            <a:r>
              <a:rPr lang="en-US" dirty="0" smtClean="0"/>
              <a:t>, 	18, 697-703</a:t>
            </a:r>
          </a:p>
          <a:p>
            <a:r>
              <a:rPr lang="en-US" dirty="0" smtClean="0"/>
              <a:t>Speers, A.T. (2002). OPERATING ROOM REGISTERED NURSES 	INTERNSHIP PROGRAM: A Recruitment and Retention Strategy. 	</a:t>
            </a:r>
            <a:r>
              <a:rPr lang="en-US" i="1" dirty="0" smtClean="0"/>
              <a:t>Journal for Nurses In Staff Development</a:t>
            </a:r>
            <a:r>
              <a:rPr lang="en-US" dirty="0" smtClean="0"/>
              <a:t>, 18, 117-126</a:t>
            </a:r>
          </a:p>
          <a:p>
            <a:r>
              <a:rPr lang="en-US" dirty="0" smtClean="0"/>
              <a:t>Zilembo, M., &amp; Monterosso, L. (2008). Towards a conceptual framework 	for preceptorship in the clinical education of undergraduate 	nursing students. </a:t>
            </a:r>
            <a:r>
              <a:rPr lang="en-US" i="1" dirty="0" smtClean="0"/>
              <a:t>Contemporary Nurse</a:t>
            </a:r>
            <a:r>
              <a:rPr lang="en-US" dirty="0" smtClean="0"/>
              <a:t>, 30, 89-94</a:t>
            </a:r>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95199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413279"/>
            <a:ext cx="5105400" cy="2493265"/>
          </a:xfrm>
        </p:spPr>
        <p:txBody>
          <a:bodyPr>
            <a:normAutofit/>
          </a:bodyPr>
          <a:lstStyle/>
          <a:p>
            <a:pPr>
              <a:buFont typeface="Wingdings" panose="05000000000000000000" pitchFamily="2" charset="2"/>
              <a:buChar char="q"/>
            </a:pPr>
            <a:r>
              <a:rPr lang="en-US" dirty="0" smtClean="0"/>
              <a:t> FOCUS PDCA is a performance improvement tool that is utilized in the UCH system as a process to identify a problem and create an organized plan of action</a:t>
            </a:r>
          </a:p>
          <a:p>
            <a:pPr>
              <a:buFont typeface="Wingdings" panose="05000000000000000000" pitchFamily="2" charset="2"/>
              <a:buChar char="q"/>
            </a:pPr>
            <a:endParaRPr lang="en-US" dirty="0"/>
          </a:p>
        </p:txBody>
      </p:sp>
      <p:sp>
        <p:nvSpPr>
          <p:cNvPr id="3" name="Title 2"/>
          <p:cNvSpPr>
            <a:spLocks noGrp="1"/>
          </p:cNvSpPr>
          <p:nvPr>
            <p:ph type="title"/>
          </p:nvPr>
        </p:nvSpPr>
        <p:spPr/>
        <p:txBody>
          <a:bodyPr/>
          <a:lstStyle/>
          <a:p>
            <a:r>
              <a:rPr lang="en-US" dirty="0" smtClean="0"/>
              <a:t>FOCUS PDCA</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981200"/>
            <a:ext cx="3259282" cy="4217895"/>
          </a:xfrm>
          <a:prstGeom prst="rect">
            <a:avLst/>
          </a:prstGeom>
        </p:spPr>
      </p:pic>
    </p:spTree>
    <p:extLst>
      <p:ext uri="{BB962C8B-B14F-4D97-AF65-F5344CB8AC3E}">
        <p14:creationId xmlns:p14="http://schemas.microsoft.com/office/powerpoint/2010/main" val="2919946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36493" cy="4407408"/>
          </a:xfrm>
        </p:spPr>
        <p:txBody>
          <a:bodyPr>
            <a:normAutofit lnSpcReduction="10000"/>
          </a:bodyPr>
          <a:lstStyle/>
          <a:p>
            <a:pPr>
              <a:buFont typeface="Wingdings" panose="05000000000000000000" pitchFamily="2" charset="2"/>
              <a:buChar char="q"/>
            </a:pPr>
            <a:r>
              <a:rPr lang="en-US" dirty="0" smtClean="0"/>
              <a:t>Opportunity </a:t>
            </a:r>
            <a:r>
              <a:rPr lang="en-US" dirty="0"/>
              <a:t>Statement: </a:t>
            </a:r>
          </a:p>
          <a:p>
            <a:pPr marL="45720" indent="0">
              <a:buNone/>
            </a:pPr>
            <a:r>
              <a:rPr lang="en-US" dirty="0"/>
              <a:t>Preceptor </a:t>
            </a:r>
            <a:r>
              <a:rPr lang="en-US" dirty="0" smtClean="0"/>
              <a:t>role, responsibilities, education and expectations </a:t>
            </a:r>
            <a:r>
              <a:rPr lang="en-US" dirty="0"/>
              <a:t>are undefined and under supported in conjunction with high turnover rate and quantity of novice </a:t>
            </a:r>
            <a:r>
              <a:rPr lang="en-US" dirty="0" smtClean="0"/>
              <a:t>staff </a:t>
            </a:r>
            <a:endParaRPr lang="en-US" dirty="0"/>
          </a:p>
          <a:p>
            <a:pPr>
              <a:buFont typeface="Wingdings" panose="05000000000000000000" pitchFamily="2" charset="2"/>
              <a:buChar char="q"/>
            </a:pPr>
            <a:r>
              <a:rPr lang="en-US" dirty="0" smtClean="0"/>
              <a:t>Tools/Sources:</a:t>
            </a:r>
          </a:p>
          <a:p>
            <a:pPr marL="45720" indent="0">
              <a:buNone/>
            </a:pPr>
            <a:r>
              <a:rPr lang="en-US" dirty="0" smtClean="0"/>
              <a:t>Staff </a:t>
            </a:r>
            <a:r>
              <a:rPr lang="en-US" dirty="0"/>
              <a:t>discussion, physician feedback, staff turnover, Preceptorship Survey results</a:t>
            </a:r>
          </a:p>
          <a:p>
            <a:pPr>
              <a:buFont typeface="Wingdings" panose="05000000000000000000" pitchFamily="2" charset="2"/>
              <a:buChar char="q"/>
            </a:pPr>
            <a:r>
              <a:rPr lang="en-US" dirty="0"/>
              <a:t>Dimensions of Performance:</a:t>
            </a:r>
          </a:p>
          <a:p>
            <a:pPr marL="45720" indent="0">
              <a:buNone/>
            </a:pPr>
            <a:r>
              <a:rPr lang="en-US" dirty="0" smtClean="0"/>
              <a:t>Efficiency</a:t>
            </a:r>
            <a:r>
              <a:rPr lang="en-US" dirty="0"/>
              <a:t>, Staff Satisfaction, Safety, Continuity </a:t>
            </a:r>
          </a:p>
          <a:p>
            <a:pPr marL="45720" indent="0">
              <a:buNone/>
            </a:pPr>
            <a:endParaRPr lang="en-US" dirty="0" smtClean="0"/>
          </a:p>
          <a:p>
            <a:pPr marL="45720" indent="0">
              <a:buNone/>
            </a:pPr>
            <a:r>
              <a:rPr lang="en-US" dirty="0" smtClean="0">
                <a:solidFill>
                  <a:schemeClr val="accent6"/>
                </a:solidFill>
              </a:rPr>
              <a:t>-</a:t>
            </a:r>
            <a:r>
              <a:rPr lang="en-US" dirty="0" smtClean="0"/>
              <a:t> </a:t>
            </a:r>
            <a:r>
              <a:rPr lang="en-US" i="1" dirty="0" smtClean="0">
                <a:solidFill>
                  <a:schemeClr val="accent6"/>
                </a:solidFill>
              </a:rPr>
              <a:t>“A lack of definition of the preceptor role leading to role ambiguity was a theme with a large gap between the envisioned role of the preceptor and the reality of the role.” </a:t>
            </a:r>
            <a:r>
              <a:rPr lang="en-US" dirty="0" smtClean="0">
                <a:solidFill>
                  <a:schemeClr val="accent6"/>
                </a:solidFill>
              </a:rPr>
              <a:t>(Omansky, 2010)</a:t>
            </a:r>
            <a:endParaRPr lang="en-US" dirty="0">
              <a:solidFill>
                <a:schemeClr val="accent6"/>
              </a:solidFill>
            </a:endParaRPr>
          </a:p>
        </p:txBody>
      </p:sp>
      <p:sp>
        <p:nvSpPr>
          <p:cNvPr id="3" name="Title 2"/>
          <p:cNvSpPr>
            <a:spLocks noGrp="1"/>
          </p:cNvSpPr>
          <p:nvPr>
            <p:ph type="title"/>
          </p:nvPr>
        </p:nvSpPr>
        <p:spPr/>
        <p:txBody>
          <a:bodyPr/>
          <a:lstStyle/>
          <a:p>
            <a:r>
              <a:rPr lang="en-US" dirty="0" smtClean="0"/>
              <a:t>Find a process to improve</a:t>
            </a:r>
            <a:endParaRPr lang="en-US" dirty="0"/>
          </a:p>
        </p:txBody>
      </p:sp>
    </p:spTree>
    <p:extLst>
      <p:ext uri="{BB962C8B-B14F-4D97-AF65-F5344CB8AC3E}">
        <p14:creationId xmlns:p14="http://schemas.microsoft.com/office/powerpoint/2010/main" val="87359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867401" cy="4407408"/>
          </a:xfrm>
        </p:spPr>
        <p:txBody>
          <a:bodyPr/>
          <a:lstStyle/>
          <a:p>
            <a:pPr>
              <a:buFont typeface="Wingdings" panose="05000000000000000000" pitchFamily="2" charset="2"/>
              <a:buChar char="q"/>
            </a:pPr>
            <a:r>
              <a:rPr lang="en-US" dirty="0" smtClean="0"/>
              <a:t>Preceptor </a:t>
            </a:r>
            <a:r>
              <a:rPr lang="en-US" dirty="0"/>
              <a:t>Council Chair/Perioperative Clinical Scholar (Lynette </a:t>
            </a:r>
            <a:r>
              <a:rPr lang="en-US" dirty="0" smtClean="0"/>
              <a:t>Zavodny</a:t>
            </a:r>
            <a:r>
              <a:rPr lang="en-US" dirty="0"/>
              <a:t>), OR Educator (Kaci Meddings), PACU Educator (Monica Brock</a:t>
            </a:r>
            <a:r>
              <a:rPr lang="en-US" dirty="0" smtClean="0"/>
              <a:t>), </a:t>
            </a:r>
            <a:r>
              <a:rPr lang="en-US" dirty="0"/>
              <a:t>AIP OR Charge Nurse (Joanne Gadol</a:t>
            </a:r>
            <a:r>
              <a:rPr lang="en-US" dirty="0" smtClean="0"/>
              <a:t>), Preceptor Program Coordinator (Bebe Hoff), OR </a:t>
            </a:r>
            <a:r>
              <a:rPr lang="en-US" dirty="0"/>
              <a:t>Preceptorship Council Member/Evidence Based Practice Champion (Megan Hellrung</a:t>
            </a:r>
            <a:r>
              <a:rPr lang="en-US" dirty="0" smtClean="0"/>
              <a:t>)</a:t>
            </a:r>
          </a:p>
          <a:p>
            <a:pPr>
              <a:buFont typeface="Wingdings" panose="05000000000000000000" pitchFamily="2" charset="2"/>
              <a:buChar char="q"/>
            </a:pPr>
            <a:r>
              <a:rPr lang="en-US" dirty="0" smtClean="0"/>
              <a:t> AIP OR Staff </a:t>
            </a:r>
            <a:endParaRPr lang="en-US" dirty="0"/>
          </a:p>
        </p:txBody>
      </p:sp>
      <p:sp>
        <p:nvSpPr>
          <p:cNvPr id="3" name="Title 2"/>
          <p:cNvSpPr>
            <a:spLocks noGrp="1"/>
          </p:cNvSpPr>
          <p:nvPr>
            <p:ph type="title"/>
          </p:nvPr>
        </p:nvSpPr>
        <p:spPr/>
        <p:txBody>
          <a:bodyPr/>
          <a:lstStyle/>
          <a:p>
            <a:r>
              <a:rPr lang="en-US" dirty="0" smtClean="0"/>
              <a:t>Organize a team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2743199"/>
            <a:ext cx="2514600" cy="2937729"/>
          </a:xfrm>
          <a:prstGeom prst="rect">
            <a:avLst/>
          </a:prstGeom>
        </p:spPr>
      </p:pic>
    </p:spTree>
    <p:extLst>
      <p:ext uri="{BB962C8B-B14F-4D97-AF65-F5344CB8AC3E}">
        <p14:creationId xmlns:p14="http://schemas.microsoft.com/office/powerpoint/2010/main" val="2971735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30"/>
          </a:xfrm>
        </p:spPr>
        <p:txBody>
          <a:bodyPr>
            <a:normAutofit/>
          </a:bodyPr>
          <a:lstStyle/>
          <a:p>
            <a:pPr>
              <a:buFont typeface="Wingdings" panose="05000000000000000000" pitchFamily="2" charset="2"/>
              <a:buChar char="q"/>
            </a:pPr>
            <a:r>
              <a:rPr lang="en-US" dirty="0" smtClean="0"/>
              <a:t> Preceptorship </a:t>
            </a:r>
            <a:r>
              <a:rPr lang="en-US" dirty="0"/>
              <a:t>in the </a:t>
            </a:r>
            <a:r>
              <a:rPr lang="en-US" dirty="0" smtClean="0"/>
              <a:t>OR is </a:t>
            </a:r>
            <a:r>
              <a:rPr lang="en-US" dirty="0"/>
              <a:t>a high demand role </a:t>
            </a:r>
            <a:r>
              <a:rPr lang="en-US" dirty="0" smtClean="0"/>
              <a:t>that lacks definition </a:t>
            </a:r>
            <a:r>
              <a:rPr lang="en-US" dirty="0"/>
              <a:t>and organization, is not abundantly supported and does not hold any </a:t>
            </a:r>
            <a:r>
              <a:rPr lang="en-US" dirty="0" smtClean="0"/>
              <a:t>certification. </a:t>
            </a:r>
          </a:p>
          <a:p>
            <a:pPr>
              <a:buFont typeface="Wingdings" panose="05000000000000000000" pitchFamily="2" charset="2"/>
              <a:buChar char="q"/>
            </a:pPr>
            <a:r>
              <a:rPr lang="en-US" dirty="0" smtClean="0"/>
              <a:t> Feedback has been </a:t>
            </a:r>
            <a:r>
              <a:rPr lang="en-US" dirty="0"/>
              <a:t>provided from </a:t>
            </a:r>
            <a:r>
              <a:rPr lang="en-US" dirty="0" smtClean="0"/>
              <a:t>staff discussion and attending </a:t>
            </a:r>
            <a:r>
              <a:rPr lang="en-US" dirty="0"/>
              <a:t>surgeons about incomplete education of OR </a:t>
            </a:r>
            <a:r>
              <a:rPr lang="en-US" dirty="0" smtClean="0"/>
              <a:t>staff</a:t>
            </a:r>
          </a:p>
          <a:p>
            <a:pPr>
              <a:buFont typeface="Wingdings" panose="05000000000000000000" pitchFamily="2" charset="2"/>
              <a:buChar char="q"/>
            </a:pPr>
            <a:r>
              <a:rPr lang="en-US" dirty="0" smtClean="0"/>
              <a:t> Methods to confirm this state include:</a:t>
            </a:r>
          </a:p>
          <a:p>
            <a:pPr marL="45720" indent="0">
              <a:buNone/>
            </a:pPr>
            <a:r>
              <a:rPr lang="en-US" dirty="0"/>
              <a:t>	1.) primary pre-intervention survey </a:t>
            </a:r>
            <a:r>
              <a:rPr lang="en-US" dirty="0" smtClean="0"/>
              <a:t>created </a:t>
            </a:r>
            <a:r>
              <a:rPr lang="en-US" dirty="0"/>
              <a:t>to assess OR </a:t>
            </a:r>
            <a:r>
              <a:rPr lang="en-US" dirty="0" smtClean="0"/>
              <a:t>	staff </a:t>
            </a:r>
            <a:r>
              <a:rPr lang="en-US" dirty="0"/>
              <a:t>opinions and </a:t>
            </a:r>
            <a:r>
              <a:rPr lang="en-US" dirty="0" smtClean="0"/>
              <a:t>satisfaction with preceptorship</a:t>
            </a:r>
            <a:endParaRPr lang="en-US" dirty="0"/>
          </a:p>
          <a:p>
            <a:pPr marL="45720" indent="0">
              <a:buNone/>
            </a:pPr>
            <a:r>
              <a:rPr lang="en-US" dirty="0"/>
              <a:t>	</a:t>
            </a:r>
            <a:r>
              <a:rPr lang="en-US" dirty="0" smtClean="0"/>
              <a:t>2.) A </a:t>
            </a:r>
            <a:r>
              <a:rPr lang="en-US" dirty="0"/>
              <a:t>literature review of current nursing-based preceptor </a:t>
            </a:r>
            <a:r>
              <a:rPr lang="en-US" dirty="0" smtClean="0"/>
              <a:t>	education/preceptorship programs with OR focus</a:t>
            </a:r>
            <a:endParaRPr lang="en-US" dirty="0"/>
          </a:p>
          <a:p>
            <a:pPr marL="45720" indent="0">
              <a:buNone/>
            </a:pPr>
            <a:r>
              <a:rPr lang="en-US" dirty="0"/>
              <a:t>	</a:t>
            </a:r>
            <a:r>
              <a:rPr lang="en-US" dirty="0" smtClean="0"/>
              <a:t>	</a:t>
            </a:r>
            <a:endParaRPr lang="en-US" dirty="0"/>
          </a:p>
        </p:txBody>
      </p:sp>
      <p:sp>
        <p:nvSpPr>
          <p:cNvPr id="3" name="Title 2"/>
          <p:cNvSpPr>
            <a:spLocks noGrp="1"/>
          </p:cNvSpPr>
          <p:nvPr>
            <p:ph type="title"/>
          </p:nvPr>
        </p:nvSpPr>
        <p:spPr/>
        <p:txBody>
          <a:bodyPr/>
          <a:lstStyle/>
          <a:p>
            <a:r>
              <a:rPr lang="en-US" dirty="0" smtClean="0"/>
              <a:t>Clarify the current state</a:t>
            </a:r>
            <a:endParaRPr lang="en-US" dirty="0"/>
          </a:p>
        </p:txBody>
      </p:sp>
    </p:spTree>
    <p:extLst>
      <p:ext uri="{BB962C8B-B14F-4D97-AF65-F5344CB8AC3E}">
        <p14:creationId xmlns:p14="http://schemas.microsoft.com/office/powerpoint/2010/main" val="3252154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US" dirty="0" smtClean="0"/>
              <a:t> The </a:t>
            </a:r>
            <a:r>
              <a:rPr lang="en-US" dirty="0"/>
              <a:t>AIP Operating Room is a specialized care setting that requires specific and extensive </a:t>
            </a:r>
            <a:r>
              <a:rPr lang="en-US" dirty="0" smtClean="0"/>
              <a:t>training </a:t>
            </a:r>
          </a:p>
          <a:p>
            <a:pPr>
              <a:buFont typeface="Wingdings" panose="05000000000000000000" pitchFamily="2" charset="2"/>
              <a:buChar char="q"/>
            </a:pPr>
            <a:r>
              <a:rPr lang="en-US" dirty="0" smtClean="0"/>
              <a:t> In </a:t>
            </a:r>
            <a:r>
              <a:rPr lang="en-US" dirty="0"/>
              <a:t>midst of an expansion, additional stress has been placed on orientation time and orientation </a:t>
            </a:r>
            <a:r>
              <a:rPr lang="en-US" dirty="0" smtClean="0"/>
              <a:t>resources</a:t>
            </a:r>
          </a:p>
          <a:p>
            <a:pPr>
              <a:buFont typeface="Wingdings" panose="05000000000000000000" pitchFamily="2" charset="2"/>
              <a:buChar char="q"/>
            </a:pPr>
            <a:r>
              <a:rPr lang="en-US" dirty="0" smtClean="0"/>
              <a:t> Experienced </a:t>
            </a:r>
            <a:r>
              <a:rPr lang="en-US" dirty="0"/>
              <a:t>OR staff </a:t>
            </a:r>
            <a:r>
              <a:rPr lang="en-US" dirty="0" smtClean="0"/>
              <a:t>are expected to </a:t>
            </a:r>
            <a:r>
              <a:rPr lang="en-US" dirty="0"/>
              <a:t>complete the increased case load </a:t>
            </a:r>
            <a:r>
              <a:rPr lang="en-US" dirty="0" smtClean="0"/>
              <a:t>and are also expected </a:t>
            </a:r>
            <a:r>
              <a:rPr lang="en-US" dirty="0"/>
              <a:t>to properly educate and support the significant influx of new </a:t>
            </a:r>
            <a:r>
              <a:rPr lang="en-US" dirty="0" smtClean="0"/>
              <a:t>staff</a:t>
            </a:r>
          </a:p>
          <a:p>
            <a:pPr>
              <a:buFont typeface="Wingdings" panose="05000000000000000000" pitchFamily="2" charset="2"/>
              <a:buChar char="q"/>
            </a:pPr>
            <a:r>
              <a:rPr lang="en-US" dirty="0" smtClean="0"/>
              <a:t> The </a:t>
            </a:r>
            <a:r>
              <a:rPr lang="en-US" dirty="0"/>
              <a:t>increased ratio of novice to experienced staff reality results in insufficient staffing and in turn affects staff experiences/satisfaction </a:t>
            </a:r>
            <a:endParaRPr lang="en-US" dirty="0" smtClean="0"/>
          </a:p>
          <a:p>
            <a:pPr>
              <a:buFont typeface="Wingdings" panose="05000000000000000000" pitchFamily="2" charset="2"/>
              <a:buChar char="q"/>
            </a:pPr>
            <a:r>
              <a:rPr lang="en-US" dirty="0"/>
              <a:t> </a:t>
            </a:r>
            <a:r>
              <a:rPr lang="en-US" dirty="0" smtClean="0"/>
              <a:t>Barriers </a:t>
            </a:r>
            <a:r>
              <a:rPr lang="en-US" dirty="0"/>
              <a:t>to </a:t>
            </a:r>
            <a:r>
              <a:rPr lang="en-US" dirty="0" smtClean="0"/>
              <a:t>preceptorship: </a:t>
            </a:r>
            <a:r>
              <a:rPr lang="en-US" dirty="0"/>
              <a:t>lack of recognition, informal or no  preceptor training, increased workload, new specialty service </a:t>
            </a:r>
            <a:r>
              <a:rPr lang="en-US" dirty="0" smtClean="0"/>
              <a:t>development, arrival </a:t>
            </a:r>
            <a:r>
              <a:rPr lang="en-US" dirty="0"/>
              <a:t>of new </a:t>
            </a:r>
            <a:r>
              <a:rPr lang="en-US" dirty="0" smtClean="0"/>
              <a:t>surgeons and </a:t>
            </a:r>
            <a:r>
              <a:rPr lang="en-US" dirty="0"/>
              <a:t>preceptor </a:t>
            </a:r>
            <a:r>
              <a:rPr lang="en-US" dirty="0" smtClean="0"/>
              <a:t>fatigue</a:t>
            </a:r>
            <a:endParaRPr lang="en-US" dirty="0"/>
          </a:p>
        </p:txBody>
      </p:sp>
      <p:sp>
        <p:nvSpPr>
          <p:cNvPr id="3" name="Title 2"/>
          <p:cNvSpPr>
            <a:spLocks noGrp="1"/>
          </p:cNvSpPr>
          <p:nvPr>
            <p:ph type="title"/>
          </p:nvPr>
        </p:nvSpPr>
        <p:spPr/>
        <p:txBody>
          <a:bodyPr/>
          <a:lstStyle/>
          <a:p>
            <a:r>
              <a:rPr lang="en-US" dirty="0" smtClean="0"/>
              <a:t>Understand the root causes</a:t>
            </a:r>
            <a:endParaRPr lang="en-US" dirty="0"/>
          </a:p>
        </p:txBody>
      </p:sp>
    </p:spTree>
    <p:extLst>
      <p:ext uri="{BB962C8B-B14F-4D97-AF65-F5344CB8AC3E}">
        <p14:creationId xmlns:p14="http://schemas.microsoft.com/office/powerpoint/2010/main" val="2080460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5943601" cy="4407408"/>
          </a:xfrm>
        </p:spPr>
        <p:txBody>
          <a:bodyPr/>
          <a:lstStyle/>
          <a:p>
            <a:pPr>
              <a:buFont typeface="Wingdings" panose="05000000000000000000" pitchFamily="2" charset="2"/>
              <a:buChar char="q"/>
            </a:pPr>
            <a:r>
              <a:rPr lang="en-US" dirty="0" smtClean="0"/>
              <a:t>SMART </a:t>
            </a:r>
            <a:r>
              <a:rPr lang="en-US" dirty="0"/>
              <a:t>Aim </a:t>
            </a:r>
            <a:r>
              <a:rPr lang="en-US" dirty="0" smtClean="0"/>
              <a:t>Statement: </a:t>
            </a:r>
          </a:p>
          <a:p>
            <a:pPr marL="45720" indent="0">
              <a:buNone/>
            </a:pPr>
            <a:r>
              <a:rPr lang="en-US" dirty="0" smtClean="0"/>
              <a:t>To </a:t>
            </a:r>
            <a:r>
              <a:rPr lang="en-US" dirty="0"/>
              <a:t>clarify and standardize the  role of the preceptor from vague principles and inconsistent practices  to a formal position </a:t>
            </a:r>
            <a:r>
              <a:rPr lang="en-US" dirty="0" smtClean="0"/>
              <a:t>with </a:t>
            </a:r>
            <a:r>
              <a:rPr lang="en-US" dirty="0"/>
              <a:t>a clearly defined role description, organized professional practice guidelines and clinical experience qualifications through the implementation of a OR Specific Preceptor Course and curriculum by </a:t>
            </a:r>
            <a:r>
              <a:rPr lang="en-US" dirty="0" smtClean="0"/>
              <a:t>March of </a:t>
            </a:r>
            <a:r>
              <a:rPr lang="en-US" dirty="0"/>
              <a:t>2015 in the AIP Operating Room. </a:t>
            </a:r>
          </a:p>
          <a:p>
            <a:pPr marL="45720" indent="0">
              <a:buNone/>
            </a:pPr>
            <a:endParaRPr lang="en-US" dirty="0"/>
          </a:p>
        </p:txBody>
      </p:sp>
      <p:sp>
        <p:nvSpPr>
          <p:cNvPr id="3" name="Title 2"/>
          <p:cNvSpPr>
            <a:spLocks noGrp="1"/>
          </p:cNvSpPr>
          <p:nvPr>
            <p:ph type="title"/>
          </p:nvPr>
        </p:nvSpPr>
        <p:spPr/>
        <p:txBody>
          <a:bodyPr/>
          <a:lstStyle/>
          <a:p>
            <a:r>
              <a:rPr lang="en-US" dirty="0" smtClean="0"/>
              <a:t>Select the improvement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209800"/>
            <a:ext cx="2323820" cy="3669661"/>
          </a:xfrm>
          <a:prstGeom prst="rect">
            <a:avLst/>
          </a:prstGeom>
        </p:spPr>
      </p:pic>
      <p:sp>
        <p:nvSpPr>
          <p:cNvPr id="6" name="TextBox 5"/>
          <p:cNvSpPr txBox="1"/>
          <p:nvPr/>
        </p:nvSpPr>
        <p:spPr>
          <a:xfrm>
            <a:off x="486649" y="5417796"/>
            <a:ext cx="5732302" cy="923330"/>
          </a:xfrm>
          <a:prstGeom prst="rect">
            <a:avLst/>
          </a:prstGeom>
          <a:noFill/>
        </p:spPr>
        <p:txBody>
          <a:bodyPr wrap="square" rtlCol="0">
            <a:spAutoFit/>
          </a:bodyPr>
          <a:lstStyle/>
          <a:p>
            <a:r>
              <a:rPr lang="en-US" i="1" dirty="0">
                <a:solidFill>
                  <a:schemeClr val="accent6"/>
                </a:solidFill>
              </a:rPr>
              <a:t>“ Preceptorship can be useful, but only if well-designed criteria are employed to guide preceptor selection, education, orientation and </a:t>
            </a:r>
            <a:r>
              <a:rPr lang="en-US" i="1" dirty="0" smtClean="0">
                <a:solidFill>
                  <a:schemeClr val="accent6"/>
                </a:solidFill>
              </a:rPr>
              <a:t>evaluation.” </a:t>
            </a:r>
            <a:r>
              <a:rPr lang="en-US" dirty="0" smtClean="0">
                <a:solidFill>
                  <a:schemeClr val="accent6"/>
                </a:solidFill>
              </a:rPr>
              <a:t>(Altmann</a:t>
            </a:r>
            <a:r>
              <a:rPr lang="en-US" dirty="0">
                <a:solidFill>
                  <a:schemeClr val="accent6"/>
                </a:solidFill>
              </a:rPr>
              <a:t>, </a:t>
            </a:r>
            <a:r>
              <a:rPr lang="en-US" dirty="0" smtClean="0">
                <a:solidFill>
                  <a:schemeClr val="accent6"/>
                </a:solidFill>
              </a:rPr>
              <a:t>2006)</a:t>
            </a:r>
            <a:endParaRPr lang="en-US" dirty="0">
              <a:solidFill>
                <a:schemeClr val="accent6"/>
              </a:solidFill>
            </a:endParaRPr>
          </a:p>
        </p:txBody>
      </p:sp>
    </p:spTree>
    <p:extLst>
      <p:ext uri="{BB962C8B-B14F-4D97-AF65-F5344CB8AC3E}">
        <p14:creationId xmlns:p14="http://schemas.microsoft.com/office/powerpoint/2010/main" val="853646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700529"/>
          </a:xfrm>
        </p:spPr>
        <p:txBody>
          <a:bodyPr>
            <a:normAutofit/>
          </a:bodyPr>
          <a:lstStyle/>
          <a:p>
            <a:pPr>
              <a:buFont typeface="Wingdings" panose="05000000000000000000" pitchFamily="2" charset="2"/>
              <a:buChar char="q"/>
            </a:pPr>
            <a:r>
              <a:rPr lang="en-US" dirty="0"/>
              <a:t> </a:t>
            </a:r>
            <a:r>
              <a:rPr lang="en-US" dirty="0" smtClean="0"/>
              <a:t>Primary </a:t>
            </a:r>
            <a:r>
              <a:rPr lang="en-US" dirty="0"/>
              <a:t>intervention includes an OR </a:t>
            </a:r>
            <a:r>
              <a:rPr lang="en-US" dirty="0" smtClean="0"/>
              <a:t>Specific </a:t>
            </a:r>
            <a:r>
              <a:rPr lang="en-US" dirty="0"/>
              <a:t>Preceptorship course with clearly outlined curriculum </a:t>
            </a:r>
            <a:r>
              <a:rPr lang="en-US" dirty="0" smtClean="0"/>
              <a:t>that </a:t>
            </a:r>
            <a:r>
              <a:rPr lang="en-US" dirty="0"/>
              <a:t>both supports and challenges the preceptor in the clinical </a:t>
            </a:r>
            <a:r>
              <a:rPr lang="en-US" dirty="0" smtClean="0"/>
              <a:t>setting </a:t>
            </a:r>
          </a:p>
          <a:p>
            <a:pPr>
              <a:buFont typeface="Wingdings" panose="05000000000000000000" pitchFamily="2" charset="2"/>
              <a:buChar char="q"/>
            </a:pPr>
            <a:r>
              <a:rPr lang="en-US" dirty="0"/>
              <a:t> G</a:t>
            </a:r>
            <a:r>
              <a:rPr lang="en-US" dirty="0" smtClean="0"/>
              <a:t>oal </a:t>
            </a:r>
            <a:r>
              <a:rPr lang="en-US" dirty="0"/>
              <a:t>is to ultimately standardize the process of preceptorship through </a:t>
            </a:r>
            <a:r>
              <a:rPr lang="en-US" dirty="0" smtClean="0"/>
              <a:t>use of OR specific resources (I.E. AORN) with the purpose to </a:t>
            </a:r>
            <a:r>
              <a:rPr lang="en-US" dirty="0"/>
              <a:t>assist </a:t>
            </a:r>
            <a:r>
              <a:rPr lang="en-US" dirty="0" smtClean="0"/>
              <a:t>in the education </a:t>
            </a:r>
            <a:r>
              <a:rPr lang="en-US" dirty="0"/>
              <a:t>and training </a:t>
            </a:r>
            <a:r>
              <a:rPr lang="en-US" dirty="0" smtClean="0"/>
              <a:t>of novice </a:t>
            </a:r>
            <a:r>
              <a:rPr lang="en-US" dirty="0"/>
              <a:t>staff </a:t>
            </a:r>
            <a:r>
              <a:rPr lang="en-US" dirty="0" smtClean="0"/>
              <a:t>to the OR</a:t>
            </a:r>
            <a:endParaRPr lang="en-US" dirty="0"/>
          </a:p>
        </p:txBody>
      </p:sp>
      <p:sp>
        <p:nvSpPr>
          <p:cNvPr id="3" name="Title 2"/>
          <p:cNvSpPr>
            <a:spLocks noGrp="1"/>
          </p:cNvSpPr>
          <p:nvPr>
            <p:ph type="title"/>
          </p:nvPr>
        </p:nvSpPr>
        <p:spPr/>
        <p:txBody>
          <a:bodyPr/>
          <a:lstStyle/>
          <a:p>
            <a:r>
              <a:rPr lang="en-US" dirty="0" smtClean="0"/>
              <a:t>Plan the improvement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495800"/>
            <a:ext cx="5486400" cy="1971547"/>
          </a:xfrm>
          <a:prstGeom prst="rect">
            <a:avLst/>
          </a:prstGeom>
        </p:spPr>
      </p:pic>
    </p:spTree>
    <p:extLst>
      <p:ext uri="{BB962C8B-B14F-4D97-AF65-F5344CB8AC3E}">
        <p14:creationId xmlns:p14="http://schemas.microsoft.com/office/powerpoint/2010/main" val="34495510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8932</TotalTime>
  <Words>1652</Words>
  <Application>Microsoft Office PowerPoint</Application>
  <PresentationFormat>On-screen Show (4:3)</PresentationFormat>
  <Paragraphs>117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Grid</vt:lpstr>
      <vt:lpstr>AIP OR Preceptorship Survey Results  </vt:lpstr>
      <vt:lpstr>OBJECTIVES</vt:lpstr>
      <vt:lpstr>FOCUS PDCA</vt:lpstr>
      <vt:lpstr>Find a process to improve</vt:lpstr>
      <vt:lpstr>Organize a team</vt:lpstr>
      <vt:lpstr>Clarify the current state</vt:lpstr>
      <vt:lpstr>Understand the root causes</vt:lpstr>
      <vt:lpstr>Select the improvement</vt:lpstr>
      <vt:lpstr>Plan the improvement</vt:lpstr>
      <vt:lpstr>DO the improvement</vt:lpstr>
      <vt:lpstr>Check the Results</vt:lpstr>
      <vt:lpstr>Act and determine next steps</vt:lpstr>
      <vt:lpstr>Survey results </vt:lpstr>
      <vt:lpstr>1. In your own words, how would you define the role of preceptorship in the operating room?</vt:lpstr>
      <vt:lpstr>2. In your own words, what are some characteristics of a preceptor in the operating room?</vt:lpstr>
      <vt:lpstr>3. How many shifts per week do you work as a preceptor?</vt:lpstr>
      <vt:lpstr>4. Preceptorship in the AIP OR is a formal and clearly defined role with organized professional practice guidelines, achievable goals and supports clinical efficiency on the unit. </vt:lpstr>
      <vt:lpstr>5. The AIP OR would benefit from the development of a preceptor program curriculum that includes a clear set of criteria and goals for precepting alongside a defined ROLE description and clinical experience qualifications. </vt:lpstr>
      <vt:lpstr>6. Please rank the rewards associated with preceptorship in the OR, according to importance. (1 is the most important reward related to precepting and 5 is the least important reward related to precepting)</vt:lpstr>
      <vt:lpstr>7. Have you attended the University of Colorado Hospital’s Basic Preceptor Course?</vt:lpstr>
      <vt:lpstr>8. If you answered yes to the previous question, what was the most helpful and what was the least helpful about the UCH Basic preceptor Course?</vt:lpstr>
      <vt:lpstr>9. Please select your primary role as an AIP or staff member:</vt:lpstr>
      <vt:lpstr>10. Please share any additional comments and/or concerns with preceptorship in the aip or:</vt:lpstr>
      <vt:lpstr>10. Please share any additional comments and/or concerns with preceptorship in the aip or CONT.</vt:lpstr>
      <vt:lpstr>Conclusion</vt:lpstr>
      <vt:lpstr>Conclusion cont.</vt:lpstr>
      <vt:lpstr>Questions/Comments/Concerns</vt:lpstr>
      <vt:lpstr>References</vt:lpstr>
    </vt:vector>
  </TitlesOfParts>
  <Company>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AIP OR Preceptorship Survey Results</dc:title>
  <dc:creator>Hellrung, Megan E</dc:creator>
  <cp:lastModifiedBy> </cp:lastModifiedBy>
  <cp:revision>75</cp:revision>
  <cp:lastPrinted>2015-01-23T17:29:02Z</cp:lastPrinted>
  <dcterms:created xsi:type="dcterms:W3CDTF">2014-12-22T17:43:06Z</dcterms:created>
  <dcterms:modified xsi:type="dcterms:W3CDTF">2015-01-23T17:30:01Z</dcterms:modified>
</cp:coreProperties>
</file>