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sldIdLst>
    <p:sldId id="256" r:id="rId2"/>
    <p:sldId id="273" r:id="rId3"/>
    <p:sldId id="275" r:id="rId4"/>
    <p:sldId id="276" r:id="rId5"/>
    <p:sldId id="277" r:id="rId6"/>
    <p:sldId id="274" r:id="rId7"/>
    <p:sldId id="257" r:id="rId8"/>
    <p:sldId id="258" r:id="rId9"/>
    <p:sldId id="259" r:id="rId10"/>
    <p:sldId id="260" r:id="rId11"/>
    <p:sldId id="278" r:id="rId12"/>
    <p:sldId id="280" r:id="rId13"/>
    <p:sldId id="281" r:id="rId14"/>
    <p:sldId id="282" r:id="rId15"/>
    <p:sldId id="261" r:id="rId16"/>
    <p:sldId id="262" r:id="rId17"/>
    <p:sldId id="263" r:id="rId18"/>
    <p:sldId id="264" r:id="rId19"/>
    <p:sldId id="283" r:id="rId20"/>
    <p:sldId id="284" r:id="rId21"/>
    <p:sldId id="285" r:id="rId22"/>
    <p:sldId id="286" r:id="rId23"/>
    <p:sldId id="287" r:id="rId24"/>
    <p:sldId id="265" r:id="rId25"/>
    <p:sldId id="266" r:id="rId26"/>
    <p:sldId id="267" r:id="rId27"/>
    <p:sldId id="268" r:id="rId28"/>
    <p:sldId id="269" r:id="rId29"/>
    <p:sldId id="288" r:id="rId30"/>
    <p:sldId id="289" r:id="rId31"/>
    <p:sldId id="291" r:id="rId32"/>
    <p:sldId id="270" r:id="rId33"/>
    <p:sldId id="271" r:id="rId34"/>
    <p:sldId id="292" r:id="rId35"/>
    <p:sldId id="27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516" autoAdjust="0"/>
  </p:normalViewPr>
  <p:slideViewPr>
    <p:cSldViewPr>
      <p:cViewPr varScale="1">
        <p:scale>
          <a:sx n="79" d="100"/>
          <a:sy n="79" d="100"/>
        </p:scale>
        <p:origin x="1324"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37B3EC-947E-402C-AA41-D2C72252390F}" type="datetimeFigureOut">
              <a:rPr lang="en-US" smtClean="0"/>
              <a:t>8/20/2015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C670F2-F427-42A3-813D-85940976F5B9}" type="slidenum">
              <a:rPr lang="en-US" smtClean="0"/>
              <a:t>‹#›</a:t>
            </a:fld>
            <a:endParaRPr lang="en-US"/>
          </a:p>
        </p:txBody>
      </p:sp>
    </p:spTree>
    <p:extLst>
      <p:ext uri="{BB962C8B-B14F-4D97-AF65-F5344CB8AC3E}">
        <p14:creationId xmlns:p14="http://schemas.microsoft.com/office/powerpoint/2010/main" val="797455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Cut: not time of</a:t>
            </a:r>
            <a:r>
              <a:rPr lang="en-US" baseline="0" dirty="0" smtClean="0"/>
              <a:t> local administration</a:t>
            </a:r>
            <a:endParaRPr lang="en-US" dirty="0" smtClean="0"/>
          </a:p>
          <a:p>
            <a:r>
              <a:rPr lang="en-US" dirty="0" smtClean="0"/>
              <a:t>Sweep: before closure</a:t>
            </a:r>
            <a:r>
              <a:rPr lang="en-US" baseline="0" dirty="0" smtClean="0"/>
              <a:t> of wound begins</a:t>
            </a:r>
          </a:p>
          <a:p>
            <a:r>
              <a:rPr lang="en-US" baseline="0" dirty="0" smtClean="0"/>
              <a:t>Ready for OR Discharge – Once your patient is stable and ready for transfer to the receiving unit, click this button.  If there is no PACU hold, this will likely be either just before or at the same time as “Out of Room” that anesthesia populates.  In this </a:t>
            </a:r>
            <a:r>
              <a:rPr lang="en-US" baseline="0" dirty="0" err="1" smtClean="0"/>
              <a:t>siutation</a:t>
            </a:r>
            <a:r>
              <a:rPr lang="en-US" baseline="0" dirty="0" smtClean="0"/>
              <a:t>, it would indicate that there were no workflow issues.  Hit this button at the same time if you are on PACU hold or are waiting for an ICU bed (</a:t>
            </a:r>
            <a:r>
              <a:rPr lang="en-US" baseline="0" dirty="0" err="1" smtClean="0"/>
              <a:t>ie</a:t>
            </a:r>
            <a:r>
              <a:rPr lang="en-US" baseline="0" dirty="0" smtClean="0"/>
              <a:t> have nowhere to transfer the patient) – this will then indicate that the team was ready to transfer the patient at this certain time, but had to wait in the OR for additional ___ minutes.</a:t>
            </a:r>
            <a:endParaRPr lang="en-US" dirty="0"/>
          </a:p>
        </p:txBody>
      </p:sp>
      <p:sp>
        <p:nvSpPr>
          <p:cNvPr id="4" name="Slide Number Placeholder 3"/>
          <p:cNvSpPr>
            <a:spLocks noGrp="1"/>
          </p:cNvSpPr>
          <p:nvPr>
            <p:ph type="sldNum" sz="quarter" idx="10"/>
          </p:nvPr>
        </p:nvSpPr>
        <p:spPr/>
        <p:txBody>
          <a:bodyPr/>
          <a:lstStyle/>
          <a:p>
            <a:fld id="{FFC670F2-F427-42A3-813D-85940976F5B9}" type="slidenum">
              <a:rPr lang="en-US" smtClean="0"/>
              <a:t>7</a:t>
            </a:fld>
            <a:endParaRPr lang="en-US"/>
          </a:p>
        </p:txBody>
      </p:sp>
    </p:spTree>
    <p:extLst>
      <p:ext uri="{BB962C8B-B14F-4D97-AF65-F5344CB8AC3E}">
        <p14:creationId xmlns:p14="http://schemas.microsoft.com/office/powerpoint/2010/main" val="1953711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allergies ideally at the time you interview the patient,</a:t>
            </a:r>
            <a:r>
              <a:rPr lang="en-US" baseline="0" dirty="0" smtClean="0"/>
              <a:t> but ensure it is at least </a:t>
            </a:r>
            <a:r>
              <a:rPr lang="en-US" dirty="0" smtClean="0"/>
              <a:t>before start time to indicate that you reviewed the patient’s allergies</a:t>
            </a:r>
            <a:r>
              <a:rPr lang="en-US" baseline="0" dirty="0" smtClean="0"/>
              <a:t> prior to administering medications or starting the intervention</a:t>
            </a:r>
            <a:endParaRPr lang="en-US" dirty="0"/>
          </a:p>
        </p:txBody>
      </p:sp>
      <p:sp>
        <p:nvSpPr>
          <p:cNvPr id="4" name="Slide Number Placeholder 3"/>
          <p:cNvSpPr>
            <a:spLocks noGrp="1"/>
          </p:cNvSpPr>
          <p:nvPr>
            <p:ph type="sldNum" sz="quarter" idx="10"/>
          </p:nvPr>
        </p:nvSpPr>
        <p:spPr/>
        <p:txBody>
          <a:bodyPr/>
          <a:lstStyle/>
          <a:p>
            <a:fld id="{FFC670F2-F427-42A3-813D-85940976F5B9}" type="slidenum">
              <a:rPr lang="en-US" smtClean="0"/>
              <a:t>8</a:t>
            </a:fld>
            <a:endParaRPr lang="en-US"/>
          </a:p>
        </p:txBody>
      </p:sp>
    </p:spTree>
    <p:extLst>
      <p:ext uri="{BB962C8B-B14F-4D97-AF65-F5344CB8AC3E}">
        <p14:creationId xmlns:p14="http://schemas.microsoft.com/office/powerpoint/2010/main" val="3414448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C670F2-F427-42A3-813D-85940976F5B9}" type="slidenum">
              <a:rPr lang="en-US" smtClean="0"/>
              <a:t>9</a:t>
            </a:fld>
            <a:endParaRPr lang="en-US"/>
          </a:p>
        </p:txBody>
      </p:sp>
    </p:spTree>
    <p:extLst>
      <p:ext uri="{BB962C8B-B14F-4D97-AF65-F5344CB8AC3E}">
        <p14:creationId xmlns:p14="http://schemas.microsoft.com/office/powerpoint/2010/main" val="3697436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Document includes a sample of a template to document for </a:t>
            </a:r>
            <a:r>
              <a:rPr lang="en-US" dirty="0" err="1" smtClean="0"/>
              <a:t>preop</a:t>
            </a:r>
            <a:r>
              <a:rPr lang="en-US" dirty="0" smtClean="0"/>
              <a:t> interview.</a:t>
            </a:r>
            <a:endParaRPr lang="en-US" dirty="0"/>
          </a:p>
        </p:txBody>
      </p:sp>
      <p:sp>
        <p:nvSpPr>
          <p:cNvPr id="4" name="Slide Number Placeholder 3"/>
          <p:cNvSpPr>
            <a:spLocks noGrp="1"/>
          </p:cNvSpPr>
          <p:nvPr>
            <p:ph type="sldNum" sz="quarter" idx="10"/>
          </p:nvPr>
        </p:nvSpPr>
        <p:spPr/>
        <p:txBody>
          <a:bodyPr/>
          <a:lstStyle/>
          <a:p>
            <a:fld id="{FFC670F2-F427-42A3-813D-85940976F5B9}" type="slidenum">
              <a:rPr lang="en-US" smtClean="0"/>
              <a:t>15</a:t>
            </a:fld>
            <a:endParaRPr lang="en-US"/>
          </a:p>
        </p:txBody>
      </p:sp>
    </p:spTree>
    <p:extLst>
      <p:ext uri="{BB962C8B-B14F-4D97-AF65-F5344CB8AC3E}">
        <p14:creationId xmlns:p14="http://schemas.microsoft.com/office/powerpoint/2010/main" val="2049146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receiving unit will document an assessment of new drains placed in the OR</a:t>
            </a:r>
            <a:endParaRPr lang="en-US" dirty="0"/>
          </a:p>
        </p:txBody>
      </p:sp>
      <p:sp>
        <p:nvSpPr>
          <p:cNvPr id="4" name="Slide Number Placeholder 3"/>
          <p:cNvSpPr>
            <a:spLocks noGrp="1"/>
          </p:cNvSpPr>
          <p:nvPr>
            <p:ph type="sldNum" sz="quarter" idx="10"/>
          </p:nvPr>
        </p:nvSpPr>
        <p:spPr/>
        <p:txBody>
          <a:bodyPr/>
          <a:lstStyle/>
          <a:p>
            <a:fld id="{FFC670F2-F427-42A3-813D-85940976F5B9}" type="slidenum">
              <a:rPr lang="en-US" smtClean="0"/>
              <a:t>16</a:t>
            </a:fld>
            <a:endParaRPr lang="en-US"/>
          </a:p>
        </p:txBody>
      </p:sp>
    </p:spTree>
    <p:extLst>
      <p:ext uri="{BB962C8B-B14F-4D97-AF65-F5344CB8AC3E}">
        <p14:creationId xmlns:p14="http://schemas.microsoft.com/office/powerpoint/2010/main" val="19907095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BE5401B-14D1-4426-BEC8-EF506F8167F5}" type="datetimeFigureOut">
              <a:rPr lang="en-US" smtClean="0"/>
              <a:t>8/20/2015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36EB01D-1A26-4BD0-AEC3-271A0A7D6A8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E5401B-14D1-4426-BEC8-EF506F8167F5}" type="datetimeFigureOut">
              <a:rPr lang="en-US" smtClean="0"/>
              <a:t>8/20/2015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36EB01D-1A26-4BD0-AEC3-271A0A7D6A8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E5401B-14D1-4426-BEC8-EF506F8167F5}" type="datetimeFigureOut">
              <a:rPr lang="en-US" smtClean="0"/>
              <a:t>8/20/2015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36EB01D-1A26-4BD0-AEC3-271A0A7D6A8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E5401B-14D1-4426-BEC8-EF506F8167F5}" type="datetimeFigureOut">
              <a:rPr lang="en-US" smtClean="0"/>
              <a:t>8/20/2015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36EB01D-1A26-4BD0-AEC3-271A0A7D6A8C}"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BE5401B-14D1-4426-BEC8-EF506F8167F5}" type="datetimeFigureOut">
              <a:rPr lang="en-US" smtClean="0"/>
              <a:t>8/20/2015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36EB01D-1A26-4BD0-AEC3-271A0A7D6A8C}"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E5401B-14D1-4426-BEC8-EF506F8167F5}" type="datetimeFigureOut">
              <a:rPr lang="en-US" smtClean="0"/>
              <a:t>8/20/2015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36EB01D-1A26-4BD0-AEC3-271A0A7D6A8C}"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BE5401B-14D1-4426-BEC8-EF506F8167F5}" type="datetimeFigureOut">
              <a:rPr lang="en-US" smtClean="0"/>
              <a:t>8/20/2015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36EB01D-1A26-4BD0-AEC3-271A0A7D6A8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BE5401B-14D1-4426-BEC8-EF506F8167F5}" type="datetimeFigureOut">
              <a:rPr lang="en-US" smtClean="0"/>
              <a:t>8/20/2015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36EB01D-1A26-4BD0-AEC3-271A0A7D6A8C}"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BE5401B-14D1-4426-BEC8-EF506F8167F5}" type="datetimeFigureOut">
              <a:rPr lang="en-US" smtClean="0"/>
              <a:t>8/20/2015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36EB01D-1A26-4BD0-AEC3-271A0A7D6A8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BE5401B-14D1-4426-BEC8-EF506F8167F5}" type="datetimeFigureOut">
              <a:rPr lang="en-US" smtClean="0"/>
              <a:t>8/20/2015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36EB01D-1A26-4BD0-AEC3-271A0A7D6A8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BE5401B-14D1-4426-BEC8-EF506F8167F5}" type="datetimeFigureOut">
              <a:rPr lang="en-US" smtClean="0"/>
              <a:t>8/20/2015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36EB01D-1A26-4BD0-AEC3-271A0A7D6A8C}"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BE5401B-14D1-4426-BEC8-EF506F8167F5}" type="datetimeFigureOut">
              <a:rPr lang="en-US" smtClean="0"/>
              <a:t>8/20/2015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36EB01D-1A26-4BD0-AEC3-271A0A7D6A8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uchor.weebly.com/documentation-teaching-tool.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aornstandards.org/content/1/SEC28.body" TargetMode="External"/><Relationship Id="rId2" Type="http://schemas.openxmlformats.org/officeDocument/2006/relationships/hyperlink" Target="http://www.bradenscale.com/images/bradenscale.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aornstandards.org/content/1/SEC28.bod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Intraoperative EPIC Documentation Teaching Standard</a:t>
            </a:r>
            <a:endParaRPr lang="en-US" dirty="0"/>
          </a:p>
        </p:txBody>
      </p:sp>
      <p:sp>
        <p:nvSpPr>
          <p:cNvPr id="3" name="Subtitle 2"/>
          <p:cNvSpPr>
            <a:spLocks noGrp="1"/>
          </p:cNvSpPr>
          <p:nvPr>
            <p:ph type="subTitle" idx="1"/>
          </p:nvPr>
        </p:nvSpPr>
        <p:spPr/>
        <p:txBody>
          <a:bodyPr/>
          <a:lstStyle/>
          <a:p>
            <a:r>
              <a:rPr lang="en-US" dirty="0" smtClean="0"/>
              <a:t>Megan Hellrung, BSN, RN &amp; Kristi Schuessler, BSN, RN, CNOR</a:t>
            </a:r>
            <a:endParaRPr lang="en-US" dirty="0"/>
          </a:p>
        </p:txBody>
      </p:sp>
    </p:spTree>
    <p:extLst>
      <p:ext uri="{BB962C8B-B14F-4D97-AF65-F5344CB8AC3E}">
        <p14:creationId xmlns:p14="http://schemas.microsoft.com/office/powerpoint/2010/main" val="722800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Remember to document the time and surgeon completing the MWE</a:t>
            </a:r>
          </a:p>
          <a:p>
            <a:r>
              <a:rPr lang="en-US" dirty="0" smtClean="0"/>
              <a:t>If count is incorrect – specify only portion that was incorrect (i.e. sponges incorrect, sharps/instruments correct)</a:t>
            </a:r>
          </a:p>
          <a:p>
            <a:r>
              <a:rPr lang="en-US" dirty="0" smtClean="0"/>
              <a:t>“Counted By” – Scrub</a:t>
            </a:r>
          </a:p>
          <a:p>
            <a:r>
              <a:rPr lang="en-US" dirty="0" smtClean="0"/>
              <a:t>“Verified By” - Circulator</a:t>
            </a:r>
          </a:p>
          <a:p>
            <a:r>
              <a:rPr lang="en-US" dirty="0" smtClean="0"/>
              <a:t>Second “Closing” count specified as “Instrument Check </a:t>
            </a:r>
            <a:r>
              <a:rPr lang="en-US" dirty="0" err="1" smtClean="0"/>
              <a:t>Fluoro</a:t>
            </a:r>
            <a:r>
              <a:rPr lang="en-US" dirty="0" smtClean="0"/>
              <a:t>/</a:t>
            </a:r>
            <a:r>
              <a:rPr lang="en-US" dirty="0" err="1" smtClean="0"/>
              <a:t>Xray</a:t>
            </a:r>
            <a:r>
              <a:rPr lang="en-US" dirty="0" smtClean="0"/>
              <a:t>” for Anterior Lumbar </a:t>
            </a:r>
            <a:r>
              <a:rPr lang="en-US" dirty="0" err="1" smtClean="0"/>
              <a:t>Interbody</a:t>
            </a:r>
            <a:r>
              <a:rPr lang="en-US" dirty="0" smtClean="0"/>
              <a:t> Fusion (ALIF), XLIF (lateral)</a:t>
            </a:r>
          </a:p>
          <a:p>
            <a:pPr lvl="1"/>
            <a:r>
              <a:rPr lang="en-US" dirty="0" smtClean="0"/>
              <a:t>Document surgeon’s name as “verified by” and “counted by”</a:t>
            </a:r>
          </a:p>
          <a:p>
            <a:r>
              <a:rPr lang="en-US" dirty="0" smtClean="0"/>
              <a:t>Wound Packing of countable items</a:t>
            </a:r>
            <a:endParaRPr lang="en-US" dirty="0"/>
          </a:p>
        </p:txBody>
      </p:sp>
      <p:sp>
        <p:nvSpPr>
          <p:cNvPr id="3" name="Title 2"/>
          <p:cNvSpPr>
            <a:spLocks noGrp="1"/>
          </p:cNvSpPr>
          <p:nvPr>
            <p:ph type="title"/>
          </p:nvPr>
        </p:nvSpPr>
        <p:spPr/>
        <p:txBody>
          <a:bodyPr/>
          <a:lstStyle/>
          <a:p>
            <a:r>
              <a:rPr lang="en-US" dirty="0" smtClean="0"/>
              <a:t>Counts</a:t>
            </a:r>
            <a:endParaRPr lang="en-US" dirty="0"/>
          </a:p>
        </p:txBody>
      </p:sp>
    </p:spTree>
    <p:extLst>
      <p:ext uri="{BB962C8B-B14F-4D97-AF65-F5344CB8AC3E}">
        <p14:creationId xmlns:p14="http://schemas.microsoft.com/office/powerpoint/2010/main" val="3884717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An overall skin assessment is </a:t>
            </a:r>
            <a:r>
              <a:rPr lang="en-US" dirty="0"/>
              <a:t>to be completed in the </a:t>
            </a:r>
            <a:r>
              <a:rPr lang="en-US" dirty="0" smtClean="0"/>
              <a:t>Pre-Op area</a:t>
            </a:r>
          </a:p>
          <a:p>
            <a:pPr lvl="1">
              <a:buFont typeface="Courier New" panose="02070309020205020404" pitchFamily="49" charset="0"/>
              <a:buChar char="o"/>
            </a:pPr>
            <a:r>
              <a:rPr lang="en-US" sz="1900" dirty="0" smtClean="0"/>
              <a:t>Can be completed with patient verbally or via visual assessment </a:t>
            </a:r>
          </a:p>
          <a:p>
            <a:r>
              <a:rPr lang="en-US" sz="2800" dirty="0"/>
              <a:t> Site prep should </a:t>
            </a:r>
            <a:r>
              <a:rPr lang="en-US" sz="2800" dirty="0" smtClean="0"/>
              <a:t>include surgical site, laterality and hair removal (if applicable) and prep solution</a:t>
            </a:r>
          </a:p>
          <a:p>
            <a:pPr lvl="1">
              <a:buFont typeface="Courier New" panose="02070309020205020404" pitchFamily="49" charset="0"/>
              <a:buChar char="o"/>
            </a:pPr>
            <a:r>
              <a:rPr lang="en-US" sz="1900" dirty="0" smtClean="0"/>
              <a:t>If multiple surgical site(s) planned for a procedure(s), each prep site must be entered individually</a:t>
            </a:r>
          </a:p>
          <a:p>
            <a:pPr lvl="1">
              <a:buFont typeface="Courier New" panose="02070309020205020404" pitchFamily="49" charset="0"/>
              <a:buChar char="o"/>
            </a:pPr>
            <a:r>
              <a:rPr lang="en-US" sz="1900" dirty="0" smtClean="0"/>
              <a:t>If an inclusive body surface area prep is required, a single selection of site option or selection of multiple sites for one inclusive procedure document as a single entry</a:t>
            </a:r>
          </a:p>
          <a:p>
            <a:pPr lvl="1">
              <a:buFont typeface="Courier New" panose="02070309020205020404" pitchFamily="49" charset="0"/>
              <a:buChar char="o"/>
            </a:pPr>
            <a:r>
              <a:rPr lang="en-US" sz="1900" dirty="0" smtClean="0"/>
              <a:t>If multiple preps are utilized on same surgical site, each prep solution must be selected</a:t>
            </a:r>
            <a:endParaRPr lang="en-US" sz="1900" dirty="0"/>
          </a:p>
          <a:p>
            <a:pPr marL="393192" lvl="1" indent="0">
              <a:buNone/>
            </a:pPr>
            <a:endParaRPr lang="en-US" sz="1900" dirty="0" smtClean="0"/>
          </a:p>
          <a:p>
            <a:pPr marL="393192" lvl="1" indent="0">
              <a:buNone/>
            </a:pPr>
            <a:endParaRPr lang="en-US" sz="1900" dirty="0" smtClean="0"/>
          </a:p>
          <a:p>
            <a:pPr marL="109728" indent="0">
              <a:buNone/>
            </a:pPr>
            <a:endParaRPr lang="en-US" dirty="0" smtClean="0"/>
          </a:p>
          <a:p>
            <a:pPr>
              <a:buFont typeface="Courier New" panose="02070309020205020404" pitchFamily="49" charset="0"/>
              <a:buChar char="o"/>
            </a:pPr>
            <a:endParaRPr lang="en-US" dirty="0"/>
          </a:p>
        </p:txBody>
      </p:sp>
      <p:sp>
        <p:nvSpPr>
          <p:cNvPr id="3" name="Title 2"/>
          <p:cNvSpPr>
            <a:spLocks noGrp="1"/>
          </p:cNvSpPr>
          <p:nvPr>
            <p:ph type="title"/>
          </p:nvPr>
        </p:nvSpPr>
        <p:spPr>
          <a:xfrm>
            <a:off x="457200" y="320121"/>
            <a:ext cx="8229600" cy="1143000"/>
          </a:xfrm>
        </p:spPr>
        <p:txBody>
          <a:bodyPr/>
          <a:lstStyle/>
          <a:p>
            <a:r>
              <a:rPr lang="en-US" dirty="0" smtClean="0">
                <a:solidFill>
                  <a:schemeClr val="accent1">
                    <a:lumMod val="60000"/>
                    <a:lumOff val="40000"/>
                  </a:schemeClr>
                </a:solidFill>
              </a:rPr>
              <a:t>Pre-Op Skin, Site Prep</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470438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P</a:t>
            </a:r>
            <a:r>
              <a:rPr lang="en-US" dirty="0" smtClean="0"/>
              <a:t>rimary positioning </a:t>
            </a:r>
            <a:r>
              <a:rPr lang="en-US" dirty="0"/>
              <a:t>of the patient required for a surgical procedure(s) must be </a:t>
            </a:r>
            <a:r>
              <a:rPr lang="en-US" dirty="0" smtClean="0"/>
              <a:t>documented</a:t>
            </a:r>
          </a:p>
          <a:p>
            <a:pPr marL="365760" lvl="3" indent="-256032">
              <a:spcBef>
                <a:spcPts val="400"/>
              </a:spcBef>
              <a:buClr>
                <a:schemeClr val="accent1"/>
              </a:buClr>
              <a:buSzPct val="68000"/>
              <a:buFont typeface="Courier New" panose="02070309020205020404" pitchFamily="49" charset="0"/>
              <a:buChar char="o"/>
            </a:pPr>
            <a:r>
              <a:rPr lang="en-US" sz="2000" dirty="0" smtClean="0"/>
              <a:t>All </a:t>
            </a:r>
            <a:r>
              <a:rPr lang="en-US" sz="2000" dirty="0"/>
              <a:t>surgical team members involved in positioning the patient must be documented. </a:t>
            </a:r>
            <a:endParaRPr lang="en-US" sz="2000" dirty="0" smtClean="0"/>
          </a:p>
          <a:p>
            <a:pPr marL="109728" lvl="3" indent="0">
              <a:spcBef>
                <a:spcPts val="400"/>
              </a:spcBef>
              <a:buClr>
                <a:schemeClr val="accent1"/>
              </a:buClr>
              <a:buSzPct val="68000"/>
              <a:buNone/>
            </a:pPr>
            <a:r>
              <a:rPr lang="en-US" sz="2000" dirty="0"/>
              <a:t>	</a:t>
            </a:r>
            <a:r>
              <a:rPr lang="en-US" dirty="0" smtClean="0"/>
              <a:t>- </a:t>
            </a:r>
            <a:r>
              <a:rPr lang="en-US" u="sng" dirty="0" smtClean="0">
                <a:solidFill>
                  <a:srgbClr val="FF0000"/>
                </a:solidFill>
              </a:rPr>
              <a:t>Anesthesia staff </a:t>
            </a:r>
            <a:r>
              <a:rPr lang="en-US" dirty="0" smtClean="0"/>
              <a:t>must be included related to their 	responsibility and control of the patient’s airway.</a:t>
            </a:r>
          </a:p>
          <a:p>
            <a:pPr marL="452628" lvl="3" indent="-342900">
              <a:spcBef>
                <a:spcPts val="400"/>
              </a:spcBef>
              <a:buClr>
                <a:schemeClr val="accent1"/>
              </a:buClr>
              <a:buSzPct val="68000"/>
              <a:buFont typeface="Courier New" panose="02070309020205020404" pitchFamily="49" charset="0"/>
              <a:buChar char="o"/>
            </a:pPr>
            <a:r>
              <a:rPr lang="en-US" dirty="0"/>
              <a:t>The time final positioning of the patient occurs must be </a:t>
            </a:r>
            <a:r>
              <a:rPr lang="en-US" dirty="0" smtClean="0"/>
              <a:t>documented</a:t>
            </a:r>
          </a:p>
          <a:p>
            <a:pPr marL="109728" lvl="3" indent="0">
              <a:spcBef>
                <a:spcPts val="400"/>
              </a:spcBef>
              <a:buClr>
                <a:schemeClr val="accent1"/>
              </a:buClr>
              <a:buSzPct val="68000"/>
              <a:buNone/>
            </a:pPr>
            <a:r>
              <a:rPr lang="en-US" dirty="0"/>
              <a:t>	</a:t>
            </a:r>
            <a:r>
              <a:rPr lang="en-US" dirty="0" smtClean="0"/>
              <a:t>- </a:t>
            </a:r>
            <a:r>
              <a:rPr lang="en-US" dirty="0"/>
              <a:t>I</a:t>
            </a:r>
            <a:r>
              <a:rPr lang="en-US" dirty="0" smtClean="0"/>
              <a:t>mportant </a:t>
            </a:r>
            <a:r>
              <a:rPr lang="en-US" dirty="0"/>
              <a:t>to determine the length of time a patient has been </a:t>
            </a:r>
            <a:r>
              <a:rPr lang="en-US" dirty="0" smtClean="0"/>
              <a:t>	in position, supports assessment </a:t>
            </a:r>
            <a:r>
              <a:rPr lang="en-US" dirty="0"/>
              <a:t>for injury and care to maintain </a:t>
            </a:r>
            <a:r>
              <a:rPr lang="en-US" dirty="0" smtClean="0"/>
              <a:t>	the </a:t>
            </a:r>
            <a:r>
              <a:rPr lang="en-US" dirty="0"/>
              <a:t>patient’s skin </a:t>
            </a:r>
            <a:r>
              <a:rPr lang="en-US" dirty="0" smtClean="0"/>
              <a:t>integrity</a:t>
            </a:r>
            <a:endParaRPr lang="en-US" sz="2000" dirty="0"/>
          </a:p>
          <a:p>
            <a:pPr marL="365760" lvl="2" indent="-256032">
              <a:spcBef>
                <a:spcPts val="400"/>
              </a:spcBef>
              <a:buClr>
                <a:schemeClr val="accent1"/>
              </a:buClr>
              <a:buSzPct val="68000"/>
              <a:buFont typeface="Wingdings 3"/>
              <a:buChar char=""/>
            </a:pPr>
            <a:r>
              <a:rPr lang="en-US" sz="2400" dirty="0" smtClean="0"/>
              <a:t>Any additional </a:t>
            </a:r>
            <a:r>
              <a:rPr lang="en-US" sz="2400" dirty="0"/>
              <a:t>positioning </a:t>
            </a:r>
            <a:r>
              <a:rPr lang="en-US" sz="2400" dirty="0" smtClean="0"/>
              <a:t>that occur </a:t>
            </a:r>
            <a:r>
              <a:rPr lang="en-US" sz="2400" dirty="0"/>
              <a:t>throughout a single </a:t>
            </a:r>
            <a:r>
              <a:rPr lang="en-US" sz="2400" dirty="0" smtClean="0"/>
              <a:t>procedure requires a </a:t>
            </a:r>
            <a:r>
              <a:rPr lang="en-US" sz="2400" dirty="0"/>
              <a:t>supplementary positioning </a:t>
            </a:r>
            <a:r>
              <a:rPr lang="en-US" sz="2400" dirty="0" smtClean="0"/>
              <a:t>entry</a:t>
            </a:r>
            <a:endParaRPr lang="en-US" dirty="0"/>
          </a:p>
        </p:txBody>
      </p:sp>
      <p:sp>
        <p:nvSpPr>
          <p:cNvPr id="3" name="Title 2"/>
          <p:cNvSpPr>
            <a:spLocks noGrp="1"/>
          </p:cNvSpPr>
          <p:nvPr>
            <p:ph type="title"/>
          </p:nvPr>
        </p:nvSpPr>
        <p:spPr/>
        <p:txBody>
          <a:bodyPr/>
          <a:lstStyle/>
          <a:p>
            <a:r>
              <a:rPr lang="en-US" dirty="0" smtClean="0">
                <a:solidFill>
                  <a:schemeClr val="accent1">
                    <a:lumMod val="60000"/>
                    <a:lumOff val="40000"/>
                  </a:schemeClr>
                </a:solidFill>
              </a:rPr>
              <a:t>Positioning</a:t>
            </a:r>
            <a:r>
              <a:rPr lang="en-US" dirty="0" smtClean="0"/>
              <a:t> </a:t>
            </a:r>
            <a:endParaRPr lang="en-US" dirty="0"/>
          </a:p>
        </p:txBody>
      </p:sp>
    </p:spTree>
    <p:extLst>
      <p:ext uri="{BB962C8B-B14F-4D97-AF65-F5344CB8AC3E}">
        <p14:creationId xmlns:p14="http://schemas.microsoft.com/office/powerpoint/2010/main" val="3867618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M</a:t>
            </a:r>
            <a:r>
              <a:rPr lang="en-US" dirty="0" smtClean="0"/>
              <a:t>ust </a:t>
            </a:r>
            <a:r>
              <a:rPr lang="en-US" dirty="0"/>
              <a:t>be completed prior to the start of any </a:t>
            </a:r>
            <a:r>
              <a:rPr lang="en-US" dirty="0" smtClean="0"/>
              <a:t>procedure</a:t>
            </a:r>
          </a:p>
          <a:p>
            <a:pPr lvl="1">
              <a:buFont typeface="Courier New" panose="02070309020205020404" pitchFamily="49" charset="0"/>
              <a:buChar char="o"/>
            </a:pPr>
            <a:r>
              <a:rPr lang="en-US" sz="1800" dirty="0" smtClean="0"/>
              <a:t>“OR-Pre </a:t>
            </a:r>
            <a:r>
              <a:rPr lang="en-US" sz="1800" dirty="0"/>
              <a:t>Incision” </a:t>
            </a:r>
            <a:r>
              <a:rPr lang="en-US" sz="1800" dirty="0" smtClean="0"/>
              <a:t>is </a:t>
            </a:r>
            <a:r>
              <a:rPr lang="en-US" sz="1800" dirty="0"/>
              <a:t>appropriate for all </a:t>
            </a:r>
            <a:r>
              <a:rPr lang="en-US" sz="1800" dirty="0" smtClean="0"/>
              <a:t>OR surgical </a:t>
            </a:r>
            <a:r>
              <a:rPr lang="en-US" sz="1800" dirty="0"/>
              <a:t>procedures </a:t>
            </a:r>
            <a:r>
              <a:rPr lang="en-US" sz="1800" dirty="0" smtClean="0"/>
              <a:t>or </a:t>
            </a:r>
            <a:r>
              <a:rPr lang="en-US" sz="1800" dirty="0"/>
              <a:t>completed as a bedside </a:t>
            </a:r>
            <a:r>
              <a:rPr lang="en-US" sz="1800" dirty="0" smtClean="0"/>
              <a:t>procedures </a:t>
            </a:r>
          </a:p>
          <a:p>
            <a:pPr lvl="1">
              <a:buFont typeface="Courier New" panose="02070309020205020404" pitchFamily="49" charset="0"/>
              <a:buChar char="o"/>
            </a:pPr>
            <a:r>
              <a:rPr lang="en-US" sz="1800" dirty="0"/>
              <a:t>P</a:t>
            </a:r>
            <a:r>
              <a:rPr lang="en-US" sz="1800" dirty="0" smtClean="0"/>
              <a:t>rocedure </a:t>
            </a:r>
            <a:r>
              <a:rPr lang="en-US" sz="1800" dirty="0"/>
              <a:t>timeout questions must be addressed and confirmed prior to timeout </a:t>
            </a:r>
            <a:r>
              <a:rPr lang="en-US" sz="1800" dirty="0" smtClean="0"/>
              <a:t>verification (i.e. hard-stop questions)</a:t>
            </a:r>
          </a:p>
          <a:p>
            <a:pPr lvl="1">
              <a:buFont typeface="Courier New" panose="02070309020205020404" pitchFamily="49" charset="0"/>
              <a:buChar char="o"/>
            </a:pPr>
            <a:r>
              <a:rPr lang="en-US" sz="1800" dirty="0"/>
              <a:t>B</a:t>
            </a:r>
            <a:r>
              <a:rPr lang="en-US" sz="1800" dirty="0" smtClean="0"/>
              <a:t>riefing </a:t>
            </a:r>
            <a:r>
              <a:rPr lang="en-US" sz="1800" dirty="0"/>
              <a:t>questions should all be addressed and documented as </a:t>
            </a:r>
            <a:r>
              <a:rPr lang="en-US" sz="1800" u="sng" dirty="0">
                <a:solidFill>
                  <a:srgbClr val="FF0000"/>
                </a:solidFill>
              </a:rPr>
              <a:t>“Yes” </a:t>
            </a:r>
            <a:r>
              <a:rPr lang="en-US" sz="1800" dirty="0"/>
              <a:t>when members of the surgical team discuss </a:t>
            </a:r>
            <a:r>
              <a:rPr lang="en-US" sz="1800" i="1" dirty="0"/>
              <a:t>if</a:t>
            </a:r>
            <a:r>
              <a:rPr lang="en-US" sz="1800" dirty="0"/>
              <a:t> the patient requires the listed care interventions</a:t>
            </a:r>
            <a:endParaRPr lang="en-US" sz="1800" dirty="0" smtClean="0"/>
          </a:p>
          <a:p>
            <a:pPr marL="109728" indent="0">
              <a:buNone/>
            </a:pPr>
            <a:endParaRPr lang="en-US" sz="2000" dirty="0"/>
          </a:p>
        </p:txBody>
      </p:sp>
      <p:sp>
        <p:nvSpPr>
          <p:cNvPr id="3" name="Title 2"/>
          <p:cNvSpPr>
            <a:spLocks noGrp="1"/>
          </p:cNvSpPr>
          <p:nvPr>
            <p:ph type="title"/>
          </p:nvPr>
        </p:nvSpPr>
        <p:spPr/>
        <p:txBody>
          <a:bodyPr/>
          <a:lstStyle/>
          <a:p>
            <a:r>
              <a:rPr lang="en-US" dirty="0" smtClean="0">
                <a:solidFill>
                  <a:schemeClr val="accent1">
                    <a:lumMod val="60000"/>
                    <a:lumOff val="40000"/>
                  </a:schemeClr>
                </a:solidFill>
              </a:rPr>
              <a:t>Timeout</a:t>
            </a:r>
            <a:r>
              <a:rPr lang="en-US" dirty="0" smtClean="0"/>
              <a:t> </a:t>
            </a:r>
            <a:endParaRPr lang="en-US" dirty="0"/>
          </a:p>
        </p:txBody>
      </p:sp>
    </p:spTree>
    <p:extLst>
      <p:ext uri="{BB962C8B-B14F-4D97-AF65-F5344CB8AC3E}">
        <p14:creationId xmlns:p14="http://schemas.microsoft.com/office/powerpoint/2010/main" val="2976481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A complication that prevents a </a:t>
            </a:r>
            <a:r>
              <a:rPr lang="en-US" i="1" u="sng" dirty="0" smtClean="0"/>
              <a:t>first </a:t>
            </a:r>
            <a:r>
              <a:rPr lang="en-US" i="1" u="sng" dirty="0"/>
              <a:t>case </a:t>
            </a:r>
            <a:r>
              <a:rPr lang="en-US" dirty="0"/>
              <a:t>from starting at the scheduled time or causes </a:t>
            </a:r>
            <a:r>
              <a:rPr lang="en-US" dirty="0" smtClean="0"/>
              <a:t> </a:t>
            </a:r>
            <a:r>
              <a:rPr lang="en-US" dirty="0"/>
              <a:t>turnover time to be greater than thirty minutes must be documented </a:t>
            </a:r>
            <a:endParaRPr lang="en-US" dirty="0" smtClean="0"/>
          </a:p>
          <a:p>
            <a:pPr lvl="1">
              <a:buFont typeface="Courier New" panose="02070309020205020404" pitchFamily="49" charset="0"/>
              <a:buChar char="o"/>
            </a:pPr>
            <a:r>
              <a:rPr lang="en-US" sz="2100" u="sng" dirty="0">
                <a:solidFill>
                  <a:schemeClr val="accent2"/>
                </a:solidFill>
              </a:rPr>
              <a:t>“No </a:t>
            </a:r>
            <a:r>
              <a:rPr lang="en-US" sz="2100" u="sng" dirty="0" smtClean="0">
                <a:solidFill>
                  <a:schemeClr val="accent2"/>
                </a:solidFill>
              </a:rPr>
              <a:t>Delay”</a:t>
            </a:r>
            <a:r>
              <a:rPr lang="en-US" sz="2100" dirty="0" smtClean="0"/>
              <a:t>= patient </a:t>
            </a:r>
            <a:r>
              <a:rPr lang="en-US" sz="2100" dirty="0"/>
              <a:t>arrives in the OR on time/room turnover is </a:t>
            </a:r>
            <a:r>
              <a:rPr lang="en-US" sz="2100" dirty="0" smtClean="0"/>
              <a:t>completed </a:t>
            </a:r>
            <a:r>
              <a:rPr lang="en-US" sz="2100" dirty="0"/>
              <a:t>and surgical team ready within thirty minutes </a:t>
            </a:r>
          </a:p>
          <a:p>
            <a:pPr lvl="1">
              <a:buFont typeface="Courier New" panose="02070309020205020404" pitchFamily="49" charset="0"/>
              <a:buChar char="o"/>
            </a:pPr>
            <a:r>
              <a:rPr lang="en-US" sz="2100" u="sng" dirty="0">
                <a:solidFill>
                  <a:schemeClr val="accent2"/>
                </a:solidFill>
              </a:rPr>
              <a:t>“ No Delay” </a:t>
            </a:r>
            <a:r>
              <a:rPr lang="en-US" sz="2100" dirty="0"/>
              <a:t>= A scheduled case starts later than originally planned but turnover from the previous case was completed in thirty minutes </a:t>
            </a:r>
          </a:p>
          <a:p>
            <a:pPr lvl="1">
              <a:buFont typeface="Courier New" panose="02070309020205020404" pitchFamily="49" charset="0"/>
              <a:buChar char="o"/>
            </a:pPr>
            <a:r>
              <a:rPr lang="en-US" sz="2100" u="sng" dirty="0">
                <a:solidFill>
                  <a:schemeClr val="accent2"/>
                </a:solidFill>
              </a:rPr>
              <a:t>“No Delay” </a:t>
            </a:r>
            <a:r>
              <a:rPr lang="en-US" sz="2100" dirty="0"/>
              <a:t>= If a Request for Time (RFT) follows a completed scheduled </a:t>
            </a:r>
            <a:r>
              <a:rPr lang="en-US" sz="2100" dirty="0" smtClean="0"/>
              <a:t>case</a:t>
            </a:r>
          </a:p>
          <a:p>
            <a:r>
              <a:rPr lang="en-US" dirty="0" smtClean="0"/>
              <a:t>OR </a:t>
            </a:r>
            <a:r>
              <a:rPr lang="en-US" dirty="0"/>
              <a:t>RN is responsible to ensure the delay type and delay reason reflects the anesthesia record’s delay type and delay </a:t>
            </a:r>
            <a:r>
              <a:rPr lang="en-US" dirty="0" smtClean="0"/>
              <a:t>reason</a:t>
            </a:r>
            <a:endParaRPr lang="en-US" sz="1800" dirty="0" smtClean="0"/>
          </a:p>
          <a:p>
            <a:pPr lvl="1">
              <a:buFont typeface="Courier New" panose="02070309020205020404" pitchFamily="49" charset="0"/>
              <a:buChar char="o"/>
            </a:pPr>
            <a:r>
              <a:rPr lang="en-US" sz="1800" dirty="0" smtClean="0"/>
              <a:t>The </a:t>
            </a:r>
            <a:r>
              <a:rPr lang="en-US" sz="1800" dirty="0"/>
              <a:t>delay length is the amount of </a:t>
            </a:r>
            <a:r>
              <a:rPr lang="en-US" sz="1800" dirty="0" smtClean="0"/>
              <a:t>time </a:t>
            </a:r>
            <a:r>
              <a:rPr lang="en-US" sz="1800" dirty="0"/>
              <a:t>documented in minutes </a:t>
            </a:r>
            <a:r>
              <a:rPr lang="en-US" sz="1800" dirty="0" smtClean="0"/>
              <a:t>before </a:t>
            </a:r>
            <a:r>
              <a:rPr lang="en-US" sz="1800" dirty="0"/>
              <a:t>the patient was brought back to </a:t>
            </a:r>
            <a:r>
              <a:rPr lang="en-US" sz="1800" dirty="0" smtClean="0"/>
              <a:t>OR </a:t>
            </a:r>
            <a:r>
              <a:rPr lang="en-US" sz="1800" dirty="0"/>
              <a:t>and/or the number of minutes over thirty minutes allotted for turnover. </a:t>
            </a:r>
          </a:p>
          <a:p>
            <a:pPr lvl="3" hangingPunct="0"/>
            <a:endParaRPr lang="en-US" sz="1400" dirty="0"/>
          </a:p>
          <a:p>
            <a:endParaRPr lang="en-US" dirty="0"/>
          </a:p>
        </p:txBody>
      </p:sp>
      <p:sp>
        <p:nvSpPr>
          <p:cNvPr id="3" name="Title 2"/>
          <p:cNvSpPr>
            <a:spLocks noGrp="1"/>
          </p:cNvSpPr>
          <p:nvPr>
            <p:ph type="title"/>
          </p:nvPr>
        </p:nvSpPr>
        <p:spPr/>
        <p:txBody>
          <a:bodyPr/>
          <a:lstStyle/>
          <a:p>
            <a:r>
              <a:rPr lang="en-US" dirty="0" smtClean="0">
                <a:solidFill>
                  <a:schemeClr val="accent1">
                    <a:lumMod val="60000"/>
                    <a:lumOff val="40000"/>
                  </a:schemeClr>
                </a:solidFill>
              </a:rPr>
              <a:t>Delay</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3734892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Must document:</a:t>
            </a:r>
          </a:p>
          <a:p>
            <a:pPr lvl="1"/>
            <a:r>
              <a:rPr lang="en-US" dirty="0" err="1" smtClean="0"/>
              <a:t>Preop</a:t>
            </a:r>
            <a:r>
              <a:rPr lang="en-US" dirty="0" smtClean="0"/>
              <a:t> Interview/Patient education (AORN Guidelines for Perioperative Practice)</a:t>
            </a:r>
          </a:p>
          <a:p>
            <a:pPr lvl="1"/>
            <a:r>
              <a:rPr lang="en-US" dirty="0" smtClean="0"/>
              <a:t>Communication with patient’s family</a:t>
            </a:r>
          </a:p>
          <a:p>
            <a:pPr lvl="1"/>
            <a:r>
              <a:rPr lang="en-US" dirty="0" smtClean="0"/>
              <a:t>Wound packing (if applicable)</a:t>
            </a:r>
          </a:p>
          <a:p>
            <a:pPr lvl="3" hangingPunct="0"/>
            <a:r>
              <a:rPr lang="en-US" sz="2000" dirty="0"/>
              <a:t>Placement date and time</a:t>
            </a:r>
            <a:endParaRPr lang="en-US" sz="1400" dirty="0"/>
          </a:p>
          <a:p>
            <a:pPr lvl="3" hangingPunct="0"/>
            <a:r>
              <a:rPr lang="en-US" sz="2000" dirty="0"/>
              <a:t>Name of person placing the packing</a:t>
            </a:r>
            <a:endParaRPr lang="en-US" sz="1400" dirty="0"/>
          </a:p>
          <a:p>
            <a:pPr lvl="3" hangingPunct="0"/>
            <a:r>
              <a:rPr lang="en-US" sz="2000" dirty="0"/>
              <a:t>Location</a:t>
            </a:r>
            <a:endParaRPr lang="en-US" sz="1400" dirty="0"/>
          </a:p>
          <a:p>
            <a:pPr lvl="3" hangingPunct="0"/>
            <a:r>
              <a:rPr lang="en-US" sz="2000" dirty="0"/>
              <a:t>Quantity of items being placed</a:t>
            </a:r>
            <a:endParaRPr lang="en-US" sz="1400" dirty="0"/>
          </a:p>
          <a:p>
            <a:pPr lvl="3" hangingPunct="0"/>
            <a:r>
              <a:rPr lang="en-US" sz="2000" dirty="0"/>
              <a:t>Date and time of removal, if applicable</a:t>
            </a:r>
            <a:endParaRPr lang="en-US" sz="1400" dirty="0"/>
          </a:p>
          <a:p>
            <a:pPr lvl="2"/>
            <a:endParaRPr lang="en-US" dirty="0"/>
          </a:p>
        </p:txBody>
      </p:sp>
      <p:sp>
        <p:nvSpPr>
          <p:cNvPr id="3" name="Title 2"/>
          <p:cNvSpPr>
            <a:spLocks noGrp="1"/>
          </p:cNvSpPr>
          <p:nvPr>
            <p:ph type="title"/>
          </p:nvPr>
        </p:nvSpPr>
        <p:spPr/>
        <p:txBody>
          <a:bodyPr/>
          <a:lstStyle/>
          <a:p>
            <a:r>
              <a:rPr lang="en-US" dirty="0" smtClean="0"/>
              <a:t>Nursing Notes</a:t>
            </a:r>
            <a:endParaRPr lang="en-US" dirty="0"/>
          </a:p>
        </p:txBody>
      </p:sp>
    </p:spTree>
    <p:extLst>
      <p:ext uri="{BB962C8B-B14F-4D97-AF65-F5344CB8AC3E}">
        <p14:creationId xmlns:p14="http://schemas.microsoft.com/office/powerpoint/2010/main" val="3584473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Lines and airways placed by the anesthesia provider are documented by the anesthesia provider</a:t>
            </a:r>
          </a:p>
          <a:p>
            <a:r>
              <a:rPr lang="en-US" dirty="0" smtClean="0"/>
              <a:t>Airways placed by the surgeon (i.e. </a:t>
            </a:r>
            <a:r>
              <a:rPr lang="en-US" dirty="0" err="1" smtClean="0"/>
              <a:t>trach</a:t>
            </a:r>
            <a:r>
              <a:rPr lang="en-US" dirty="0" smtClean="0"/>
              <a:t>) are documented by the OR nurse</a:t>
            </a:r>
          </a:p>
          <a:p>
            <a:r>
              <a:rPr lang="en-US" dirty="0" smtClean="0"/>
              <a:t>Drains placed by the surgeon are documented by the OR nurse</a:t>
            </a:r>
          </a:p>
          <a:p>
            <a:r>
              <a:rPr lang="en-US" dirty="0" smtClean="0"/>
              <a:t>If patient arrives to OR with drains in place, OR nurse should document an assessment (but not if placed in the OR)</a:t>
            </a:r>
          </a:p>
          <a:p>
            <a:r>
              <a:rPr lang="en-US" dirty="0" smtClean="0"/>
              <a:t>Assign a number to drain to distinguish it from other drains</a:t>
            </a:r>
          </a:p>
          <a:p>
            <a:r>
              <a:rPr lang="en-US" dirty="0" smtClean="0"/>
              <a:t>Document removal of drains</a:t>
            </a:r>
          </a:p>
          <a:p>
            <a:r>
              <a:rPr lang="en-US" dirty="0" smtClean="0"/>
              <a:t>Document assessment of urine upon placement of Foley</a:t>
            </a:r>
          </a:p>
        </p:txBody>
      </p:sp>
      <p:sp>
        <p:nvSpPr>
          <p:cNvPr id="3" name="Title 2"/>
          <p:cNvSpPr>
            <a:spLocks noGrp="1"/>
          </p:cNvSpPr>
          <p:nvPr>
            <p:ph type="title"/>
          </p:nvPr>
        </p:nvSpPr>
        <p:spPr/>
        <p:txBody>
          <a:bodyPr/>
          <a:lstStyle/>
          <a:p>
            <a:r>
              <a:rPr lang="en-US" dirty="0" smtClean="0"/>
              <a:t>Lines, Drains, Airways</a:t>
            </a:r>
            <a:endParaRPr lang="en-US" dirty="0"/>
          </a:p>
        </p:txBody>
      </p:sp>
    </p:spTree>
    <p:extLst>
      <p:ext uri="{BB962C8B-B14F-4D97-AF65-F5344CB8AC3E}">
        <p14:creationId xmlns:p14="http://schemas.microsoft.com/office/powerpoint/2010/main" val="2337722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Braden Scale documented by pre-op RN</a:t>
            </a:r>
          </a:p>
          <a:p>
            <a:r>
              <a:rPr lang="en-US" dirty="0" smtClean="0"/>
              <a:t>If not completed by pre-op RN, OR RN must document</a:t>
            </a:r>
          </a:p>
          <a:p>
            <a:pPr lvl="1"/>
            <a:r>
              <a:rPr lang="en-US" dirty="0" smtClean="0"/>
              <a:t>Document thinking of patient pre-operatively, not anesthetized </a:t>
            </a:r>
          </a:p>
          <a:p>
            <a:r>
              <a:rPr lang="en-US" dirty="0" smtClean="0"/>
              <a:t>Procedures</a:t>
            </a:r>
          </a:p>
          <a:p>
            <a:pPr lvl="1"/>
            <a:r>
              <a:rPr lang="en-US" dirty="0" smtClean="0"/>
              <a:t>Document Description, Laterality, Type of Anesthesia, Wound Class for each panel (if applicable)</a:t>
            </a:r>
          </a:p>
          <a:p>
            <a:pPr lvl="1"/>
            <a:r>
              <a:rPr lang="en-US" dirty="0" smtClean="0"/>
              <a:t>Verify wound class with surgeon</a:t>
            </a:r>
          </a:p>
          <a:p>
            <a:pPr lvl="1"/>
            <a:r>
              <a:rPr lang="en-US" dirty="0" smtClean="0"/>
              <a:t>Laterality documented as “N/A” if midline or no laterality – not “Bilateral” </a:t>
            </a:r>
          </a:p>
          <a:p>
            <a:endParaRPr lang="en-US" dirty="0"/>
          </a:p>
        </p:txBody>
      </p:sp>
      <p:sp>
        <p:nvSpPr>
          <p:cNvPr id="3" name="Title 2"/>
          <p:cNvSpPr>
            <a:spLocks noGrp="1"/>
          </p:cNvSpPr>
          <p:nvPr>
            <p:ph type="title"/>
          </p:nvPr>
        </p:nvSpPr>
        <p:spPr/>
        <p:txBody>
          <a:bodyPr/>
          <a:lstStyle/>
          <a:p>
            <a:r>
              <a:rPr lang="en-US" dirty="0" smtClean="0"/>
              <a:t>Braden Scale, Procedures</a:t>
            </a:r>
            <a:endParaRPr lang="en-US" dirty="0"/>
          </a:p>
        </p:txBody>
      </p:sp>
    </p:spTree>
    <p:extLst>
      <p:ext uri="{BB962C8B-B14F-4D97-AF65-F5344CB8AC3E}">
        <p14:creationId xmlns:p14="http://schemas.microsoft.com/office/powerpoint/2010/main" val="531326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documenting a one-time supply, at a minimum must document:</a:t>
            </a:r>
          </a:p>
          <a:p>
            <a:pPr lvl="3" hangingPunct="0"/>
            <a:r>
              <a:rPr lang="en-US" sz="2000" dirty="0"/>
              <a:t>Supply name</a:t>
            </a:r>
            <a:endParaRPr lang="en-US" sz="1400" dirty="0"/>
          </a:p>
          <a:p>
            <a:pPr lvl="3" hangingPunct="0"/>
            <a:r>
              <a:rPr lang="en-US" sz="2000" dirty="0"/>
              <a:t>Quantity used or wasted</a:t>
            </a:r>
            <a:endParaRPr lang="en-US" sz="1400" dirty="0"/>
          </a:p>
          <a:p>
            <a:pPr lvl="3" hangingPunct="0"/>
            <a:r>
              <a:rPr lang="en-US" sz="2000" dirty="0"/>
              <a:t>Name of the manufacturer</a:t>
            </a:r>
            <a:endParaRPr lang="en-US" sz="1400" dirty="0"/>
          </a:p>
          <a:p>
            <a:pPr lvl="3" hangingPunct="0"/>
            <a:r>
              <a:rPr lang="en-US" sz="2000" dirty="0"/>
              <a:t>Manufacturer number (i.e. reference number or model number)</a:t>
            </a:r>
            <a:endParaRPr lang="en-US" sz="1400" dirty="0"/>
          </a:p>
          <a:p>
            <a:r>
              <a:rPr lang="en-US" dirty="0" smtClean="0"/>
              <a:t>Document a reason when a supply is wasted</a:t>
            </a:r>
          </a:p>
          <a:p>
            <a:r>
              <a:rPr lang="en-US" dirty="0" smtClean="0"/>
              <a:t>If patient has Latex allergy – ensure these items are either removed or at “0”</a:t>
            </a:r>
            <a:endParaRPr lang="en-US" dirty="0"/>
          </a:p>
        </p:txBody>
      </p:sp>
      <p:sp>
        <p:nvSpPr>
          <p:cNvPr id="3" name="Title 2"/>
          <p:cNvSpPr>
            <a:spLocks noGrp="1"/>
          </p:cNvSpPr>
          <p:nvPr>
            <p:ph type="title"/>
          </p:nvPr>
        </p:nvSpPr>
        <p:spPr/>
        <p:txBody>
          <a:bodyPr/>
          <a:lstStyle/>
          <a:p>
            <a:r>
              <a:rPr lang="en-US" dirty="0" smtClean="0"/>
              <a:t>Supplies</a:t>
            </a:r>
            <a:endParaRPr lang="en-US" dirty="0"/>
          </a:p>
        </p:txBody>
      </p:sp>
    </p:spTree>
    <p:extLst>
      <p:ext uri="{BB962C8B-B14F-4D97-AF65-F5344CB8AC3E}">
        <p14:creationId xmlns:p14="http://schemas.microsoft.com/office/powerpoint/2010/main" val="2762894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a:t>
            </a:r>
            <a:r>
              <a:rPr lang="en-US" dirty="0" smtClean="0"/>
              <a:t>quipment </a:t>
            </a:r>
            <a:r>
              <a:rPr lang="en-US" dirty="0"/>
              <a:t>that is applied directly to the patient and has the risk to cause a thermal injury must be documented </a:t>
            </a:r>
            <a:endParaRPr lang="en-US" dirty="0" smtClean="0"/>
          </a:p>
          <a:p>
            <a:pPr marL="649224" lvl="3" indent="-256032">
              <a:spcBef>
                <a:spcPts val="400"/>
              </a:spcBef>
              <a:buClr>
                <a:schemeClr val="accent1"/>
              </a:buClr>
              <a:buSzPct val="68000"/>
              <a:buFont typeface="Courier New" panose="02070309020205020404" pitchFamily="49" charset="0"/>
              <a:buChar char="o"/>
            </a:pPr>
            <a:r>
              <a:rPr lang="en-US" sz="2000" dirty="0" smtClean="0"/>
              <a:t>Device name, serial </a:t>
            </a:r>
            <a:r>
              <a:rPr lang="en-US" sz="2000" dirty="0"/>
              <a:t>number and/or hospital code </a:t>
            </a:r>
            <a:r>
              <a:rPr lang="en-US" sz="2000" dirty="0" smtClean="0"/>
              <a:t>and </a:t>
            </a:r>
            <a:r>
              <a:rPr lang="en-US" sz="2000" dirty="0"/>
              <a:t>the initial settings the device will be applied to the </a:t>
            </a:r>
            <a:r>
              <a:rPr lang="en-US" sz="2000" dirty="0" smtClean="0"/>
              <a:t>patient</a:t>
            </a:r>
            <a:endParaRPr lang="en-US" sz="2000" dirty="0"/>
          </a:p>
        </p:txBody>
      </p:sp>
      <p:sp>
        <p:nvSpPr>
          <p:cNvPr id="3" name="Title 2"/>
          <p:cNvSpPr>
            <a:spLocks noGrp="1"/>
          </p:cNvSpPr>
          <p:nvPr>
            <p:ph type="title"/>
          </p:nvPr>
        </p:nvSpPr>
        <p:spPr/>
        <p:txBody>
          <a:bodyPr/>
          <a:lstStyle/>
          <a:p>
            <a:r>
              <a:rPr lang="en-US" dirty="0" smtClean="0">
                <a:solidFill>
                  <a:schemeClr val="accent1">
                    <a:lumMod val="60000"/>
                    <a:lumOff val="40000"/>
                  </a:schemeClr>
                </a:solidFill>
              </a:rPr>
              <a:t>Equipment/Instruments</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985560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Review current EPIC Op-Time documentation practices amongst AIP OR Nurses</a:t>
            </a:r>
          </a:p>
          <a:p>
            <a:r>
              <a:rPr lang="en-US" dirty="0" smtClean="0"/>
              <a:t>Identify both collective and inconsistent documentations practices </a:t>
            </a:r>
          </a:p>
          <a:p>
            <a:r>
              <a:rPr lang="en-US" dirty="0" smtClean="0"/>
              <a:t>Clarify EPIC Op-Time documentation criteria </a:t>
            </a:r>
          </a:p>
          <a:p>
            <a:r>
              <a:rPr lang="en-US" dirty="0"/>
              <a:t>R</a:t>
            </a:r>
            <a:r>
              <a:rPr lang="en-US" dirty="0" smtClean="0"/>
              <a:t>egulate </a:t>
            </a:r>
            <a:r>
              <a:rPr lang="en-US" dirty="0"/>
              <a:t>documentation </a:t>
            </a:r>
            <a:r>
              <a:rPr lang="en-US" dirty="0" smtClean="0"/>
              <a:t>practices through development of standards to guide consistent practice and continuity of care</a:t>
            </a:r>
            <a:endParaRPr lang="en-US" dirty="0"/>
          </a:p>
        </p:txBody>
      </p:sp>
      <p:sp>
        <p:nvSpPr>
          <p:cNvPr id="3" name="Title 2"/>
          <p:cNvSpPr>
            <a:spLocks noGrp="1"/>
          </p:cNvSpPr>
          <p:nvPr>
            <p:ph type="title"/>
          </p:nvPr>
        </p:nvSpPr>
        <p:spPr/>
        <p:txBody>
          <a:bodyPr/>
          <a:lstStyle/>
          <a:p>
            <a:pPr algn="ctr"/>
            <a:r>
              <a:rPr lang="en-US" dirty="0" smtClean="0">
                <a:solidFill>
                  <a:schemeClr val="accent1">
                    <a:lumMod val="60000"/>
                    <a:lumOff val="40000"/>
                  </a:schemeClr>
                </a:solidFill>
              </a:rPr>
              <a:t>Objectives</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12108242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M</a:t>
            </a:r>
            <a:r>
              <a:rPr lang="en-US" dirty="0" smtClean="0"/>
              <a:t>edication </a:t>
            </a:r>
            <a:r>
              <a:rPr lang="en-US" dirty="0"/>
              <a:t>administration in the OR may occur through direct administration or from the sterile field </a:t>
            </a:r>
            <a:endParaRPr lang="en-US" dirty="0" smtClean="0"/>
          </a:p>
          <a:p>
            <a:pPr marL="395478" lvl="4" indent="-285750">
              <a:spcBef>
                <a:spcPts val="400"/>
              </a:spcBef>
              <a:buClr>
                <a:schemeClr val="accent1"/>
              </a:buClr>
              <a:buSzPct val="68000"/>
              <a:buFont typeface="Courier New" panose="02070309020205020404" pitchFamily="49" charset="0"/>
              <a:buChar char="o"/>
            </a:pPr>
            <a:r>
              <a:rPr lang="en-US" dirty="0" smtClean="0"/>
              <a:t>If </a:t>
            </a:r>
            <a:r>
              <a:rPr lang="en-US" dirty="0"/>
              <a:t>a medication is administered to </a:t>
            </a:r>
            <a:r>
              <a:rPr lang="en-US" dirty="0" smtClean="0"/>
              <a:t>in </a:t>
            </a:r>
            <a:r>
              <a:rPr lang="en-US" dirty="0"/>
              <a:t>multiple doses (i.e. local injection prior to incision or local injection prior to dressing application), each individual administration must be documented as a separate </a:t>
            </a:r>
            <a:r>
              <a:rPr lang="en-US" dirty="0" smtClean="0"/>
              <a:t>entry (time stamped).</a:t>
            </a:r>
            <a:endParaRPr lang="en-US" sz="1200" dirty="0"/>
          </a:p>
          <a:p>
            <a:pPr marL="395478" lvl="4" indent="-285750">
              <a:spcBef>
                <a:spcPts val="400"/>
              </a:spcBef>
              <a:buClr>
                <a:schemeClr val="accent1"/>
              </a:buClr>
              <a:buSzPct val="68000"/>
              <a:buFont typeface="Courier New" panose="02070309020205020404" pitchFamily="49" charset="0"/>
              <a:buChar char="o"/>
            </a:pPr>
            <a:r>
              <a:rPr lang="en-US" dirty="0" smtClean="0"/>
              <a:t>It </a:t>
            </a:r>
            <a:r>
              <a:rPr lang="en-US" dirty="0"/>
              <a:t>is appropriate to select “Other” when medication is administered indirectly to the patient (i.e. bladder irrigation</a:t>
            </a:r>
            <a:r>
              <a:rPr lang="en-US" dirty="0" smtClean="0"/>
              <a:t>).</a:t>
            </a:r>
            <a:endParaRPr lang="en-US" sz="1200" dirty="0"/>
          </a:p>
          <a:p>
            <a:pPr marL="395478" lvl="4" indent="-285750">
              <a:spcBef>
                <a:spcPts val="400"/>
              </a:spcBef>
              <a:buClr>
                <a:schemeClr val="accent1"/>
              </a:buClr>
              <a:buSzPct val="68000"/>
              <a:buFont typeface="Courier New" panose="02070309020205020404" pitchFamily="49" charset="0"/>
              <a:buChar char="o"/>
            </a:pPr>
            <a:r>
              <a:rPr lang="en-US" dirty="0" smtClean="0"/>
              <a:t>It </a:t>
            </a:r>
            <a:r>
              <a:rPr lang="en-US" dirty="0"/>
              <a:t>is appropriate to document procedure </a:t>
            </a:r>
            <a:r>
              <a:rPr lang="en-US" u="sng" dirty="0">
                <a:solidFill>
                  <a:schemeClr val="accent2"/>
                </a:solidFill>
              </a:rPr>
              <a:t>“Cut Time”</a:t>
            </a:r>
            <a:r>
              <a:rPr lang="en-US" dirty="0"/>
              <a:t> as the administration time for PRN medications that are present on the sterile field and are required for the </a:t>
            </a:r>
            <a:r>
              <a:rPr lang="en-US" dirty="0" smtClean="0"/>
              <a:t>procedure start (i.e. irrigation)</a:t>
            </a:r>
            <a:endParaRPr lang="en-US" dirty="0"/>
          </a:p>
        </p:txBody>
      </p:sp>
      <p:sp>
        <p:nvSpPr>
          <p:cNvPr id="3" name="Title 2"/>
          <p:cNvSpPr>
            <a:spLocks noGrp="1"/>
          </p:cNvSpPr>
          <p:nvPr>
            <p:ph type="title"/>
          </p:nvPr>
        </p:nvSpPr>
        <p:spPr/>
        <p:txBody>
          <a:bodyPr/>
          <a:lstStyle/>
          <a:p>
            <a:r>
              <a:rPr lang="en-US" dirty="0" smtClean="0">
                <a:solidFill>
                  <a:schemeClr val="accent1">
                    <a:lumMod val="60000"/>
                    <a:lumOff val="40000"/>
                  </a:schemeClr>
                </a:solidFill>
              </a:rPr>
              <a:t>Intra-Op Medications</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2719870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fontScale="92500" lnSpcReduction="10000"/>
          </a:bodyPr>
          <a:lstStyle/>
          <a:p>
            <a:pPr marL="365760" lvl="1" indent="-256032">
              <a:spcBef>
                <a:spcPts val="400"/>
              </a:spcBef>
              <a:buSzPct val="68000"/>
              <a:buFont typeface="Wingdings 3"/>
              <a:buChar char=""/>
            </a:pPr>
            <a:r>
              <a:rPr lang="en-US" sz="2400" dirty="0"/>
              <a:t>The action of an implant either on the sterile field or that has reached the patient must be documented</a:t>
            </a:r>
            <a:r>
              <a:rPr lang="en-US" sz="2400" dirty="0" smtClean="0"/>
              <a:t>.</a:t>
            </a:r>
          </a:p>
          <a:p>
            <a:pPr marL="973836" lvl="3" indent="-342900">
              <a:spcBef>
                <a:spcPts val="400"/>
              </a:spcBef>
              <a:buSzPct val="68000"/>
              <a:buFont typeface="Arial" panose="020B0604020202020204" pitchFamily="34" charset="0"/>
              <a:buChar char="•"/>
            </a:pPr>
            <a:r>
              <a:rPr lang="en-US" sz="2000" dirty="0" smtClean="0"/>
              <a:t>If </a:t>
            </a:r>
            <a:r>
              <a:rPr lang="en-US" sz="2000" dirty="0"/>
              <a:t>an implant is being removed from a patient for lawsuit/legal reasons, it must be documented as “Explanted” in either the Implant History screen if applicable, or within the Implant screen.</a:t>
            </a:r>
            <a:endParaRPr lang="en-US" sz="1400" dirty="0"/>
          </a:p>
          <a:p>
            <a:pPr marL="1143000" lvl="4" indent="0" hangingPunct="0">
              <a:buNone/>
            </a:pPr>
            <a:r>
              <a:rPr lang="en-US" dirty="0" smtClean="0"/>
              <a:t>- A </a:t>
            </a:r>
            <a:r>
              <a:rPr lang="en-US" dirty="0"/>
              <a:t>Pathology Requisition may also be completed for explanted items for lawsuit/legal reasons, per surgeon preference (Please refer to XX. Specimens, A, #5, b.). </a:t>
            </a:r>
            <a:endParaRPr lang="en-US" sz="2400" dirty="0" smtClean="0"/>
          </a:p>
          <a:p>
            <a:pPr marL="365760" lvl="1" indent="-256032">
              <a:spcBef>
                <a:spcPts val="400"/>
              </a:spcBef>
              <a:buSzPct val="68000"/>
              <a:buFont typeface="Wingdings 3"/>
              <a:buChar char=""/>
            </a:pPr>
            <a:r>
              <a:rPr lang="en-US" sz="2400" dirty="0" smtClean="0"/>
              <a:t>When </a:t>
            </a:r>
            <a:r>
              <a:rPr lang="en-US" sz="2400" dirty="0"/>
              <a:t>an implant is a tissue, organ or tissue derivatives, the TrackCore barcode may be scanned, if applicable to populate the implant and required implant fields. </a:t>
            </a:r>
            <a:endParaRPr lang="en-US" sz="1600" dirty="0"/>
          </a:p>
          <a:p>
            <a:pPr lvl="2" hangingPunct="0"/>
            <a:r>
              <a:rPr lang="en-US" sz="1800" dirty="0"/>
              <a:t>If an implant does not have a TrackCore barcode or will not scan, the OR RN must enter the tissue implant manually into the </a:t>
            </a:r>
            <a:r>
              <a:rPr lang="en-US" sz="1800" dirty="0" smtClean="0"/>
              <a:t>chart. The </a:t>
            </a:r>
            <a:r>
              <a:rPr lang="en-US" sz="1800" dirty="0"/>
              <a:t>OR RN must manually enter the ITM number below the barcode as the TrackCore ID.  </a:t>
            </a:r>
          </a:p>
          <a:p>
            <a:pPr lvl="2" hangingPunct="0"/>
            <a:endParaRPr lang="en-US" sz="1800" dirty="0"/>
          </a:p>
          <a:p>
            <a:pPr marL="365760" lvl="1" indent="-256032">
              <a:spcBef>
                <a:spcPts val="400"/>
              </a:spcBef>
              <a:buSzPct val="68000"/>
              <a:buFont typeface="Wingdings 3"/>
              <a:buChar char=""/>
            </a:pPr>
            <a:endParaRPr lang="en-US" sz="1600" dirty="0"/>
          </a:p>
          <a:p>
            <a:pPr marL="109728" indent="0">
              <a:buNone/>
            </a:pPr>
            <a:endParaRPr lang="en-US" dirty="0"/>
          </a:p>
        </p:txBody>
      </p:sp>
      <p:sp>
        <p:nvSpPr>
          <p:cNvPr id="3" name="Title 2"/>
          <p:cNvSpPr>
            <a:spLocks noGrp="1"/>
          </p:cNvSpPr>
          <p:nvPr>
            <p:ph type="title"/>
          </p:nvPr>
        </p:nvSpPr>
        <p:spPr/>
        <p:txBody>
          <a:bodyPr/>
          <a:lstStyle/>
          <a:p>
            <a:r>
              <a:rPr lang="en-US" dirty="0" smtClean="0">
                <a:solidFill>
                  <a:schemeClr val="accent1">
                    <a:lumMod val="60000"/>
                    <a:lumOff val="40000"/>
                  </a:schemeClr>
                </a:solidFill>
              </a:rPr>
              <a:t>Implants</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3911166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400" dirty="0" smtClean="0"/>
              <a:t>When a specimen </a:t>
            </a:r>
            <a:r>
              <a:rPr lang="en-US" sz="2400" dirty="0"/>
              <a:t>is obtained but </a:t>
            </a:r>
            <a:r>
              <a:rPr lang="en-US" sz="2400" dirty="0" smtClean="0"/>
              <a:t>surgeon </a:t>
            </a:r>
            <a:r>
              <a:rPr lang="en-US" sz="2400" dirty="0"/>
              <a:t>requests that the specimen </a:t>
            </a:r>
            <a:r>
              <a:rPr lang="en-US" sz="2400" i="1" u="sng" dirty="0"/>
              <a:t>not</a:t>
            </a:r>
            <a:r>
              <a:rPr lang="en-US" sz="2400" dirty="0"/>
              <a:t> be sent for pathology </a:t>
            </a:r>
            <a:r>
              <a:rPr lang="en-US" sz="2400" dirty="0" smtClean="0"/>
              <a:t>examination</a:t>
            </a:r>
            <a:r>
              <a:rPr lang="en-US" sz="2400" dirty="0"/>
              <a:t>,</a:t>
            </a:r>
            <a:r>
              <a:rPr lang="en-US" sz="2400" dirty="0" smtClean="0"/>
              <a:t> </a:t>
            </a:r>
            <a:r>
              <a:rPr lang="en-US" sz="2400" dirty="0"/>
              <a:t>document a Nursing Note acknowledging the surgeon’s </a:t>
            </a:r>
            <a:r>
              <a:rPr lang="en-US" sz="2400" dirty="0" smtClean="0"/>
              <a:t>request</a:t>
            </a:r>
          </a:p>
          <a:p>
            <a:r>
              <a:rPr lang="en-US" sz="2400" dirty="0"/>
              <a:t>The specimen ID should be identified as a </a:t>
            </a:r>
            <a:r>
              <a:rPr lang="en-US" sz="2400" u="sng" dirty="0">
                <a:solidFill>
                  <a:schemeClr val="accent2"/>
                </a:solidFill>
              </a:rPr>
              <a:t>numerical value</a:t>
            </a:r>
            <a:r>
              <a:rPr lang="en-US" sz="2400" dirty="0"/>
              <a:t> to support the organization of specimen collection (i.e. Permanent, Frozen or Fresh </a:t>
            </a:r>
            <a:r>
              <a:rPr lang="en-US" sz="2400" dirty="0" smtClean="0"/>
              <a:t>specified </a:t>
            </a:r>
            <a:r>
              <a:rPr lang="en-US" sz="2400" dirty="0"/>
              <a:t>as 1, 2, 3 </a:t>
            </a:r>
            <a:r>
              <a:rPr lang="en-US" sz="2400" dirty="0" smtClean="0"/>
              <a:t>etc.)</a:t>
            </a:r>
          </a:p>
          <a:p>
            <a:r>
              <a:rPr lang="en-US" sz="2400" dirty="0" smtClean="0"/>
              <a:t>Specimens </a:t>
            </a:r>
            <a:r>
              <a:rPr lang="en-US" sz="2400" dirty="0"/>
              <a:t>that are removed from a patient for lawsuit/legal reasons must be documented as a requisition </a:t>
            </a:r>
            <a:r>
              <a:rPr lang="en-US" sz="2400" dirty="0" smtClean="0"/>
              <a:t>per </a:t>
            </a:r>
            <a:r>
              <a:rPr lang="en-US" sz="2400" dirty="0"/>
              <a:t>legal obligations. </a:t>
            </a:r>
            <a:endParaRPr lang="en-US" sz="1600" dirty="0"/>
          </a:p>
          <a:p>
            <a:pPr lvl="1">
              <a:buFont typeface="Courier New" panose="02070309020205020404" pitchFamily="49" charset="0"/>
              <a:buChar char="o"/>
            </a:pPr>
            <a:r>
              <a:rPr lang="en-US" sz="1900" dirty="0" smtClean="0"/>
              <a:t>If </a:t>
            </a:r>
            <a:r>
              <a:rPr lang="en-US" sz="1900" dirty="0"/>
              <a:t>a specimen/evidence is to be given to the responsible law enforcement officer, a Nursing Note must be documented acknowledging the transfer of the </a:t>
            </a:r>
            <a:r>
              <a:rPr lang="en-US" sz="1900" dirty="0" smtClean="0"/>
              <a:t>specimen/evidence</a:t>
            </a:r>
            <a:endParaRPr lang="en-US" sz="1900" dirty="0"/>
          </a:p>
          <a:p>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solidFill>
                  <a:schemeClr val="accent1">
                    <a:lumMod val="60000"/>
                    <a:lumOff val="40000"/>
                  </a:schemeClr>
                </a:solidFill>
              </a:rPr>
              <a:t>Specimens</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26005427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65760" lvl="3" indent="-256032" hangingPunct="0">
              <a:spcBef>
                <a:spcPts val="400"/>
              </a:spcBef>
              <a:buClr>
                <a:schemeClr val="accent1"/>
              </a:buClr>
              <a:buSzPct val="68000"/>
              <a:buFont typeface="Wingdings 3"/>
              <a:buChar char=""/>
            </a:pPr>
            <a:r>
              <a:rPr lang="en-US" sz="2800" dirty="0"/>
              <a:t>Any Laboratory order or Central Supply order requested or completed within the OR must be </a:t>
            </a:r>
            <a:r>
              <a:rPr lang="en-US" sz="2800" dirty="0" smtClean="0"/>
              <a:t>signed</a:t>
            </a:r>
            <a:endParaRPr lang="en-US" sz="2800" dirty="0"/>
          </a:p>
          <a:p>
            <a:pPr lvl="1" hangingPunct="0">
              <a:buFont typeface="Courier New" panose="02070309020205020404" pitchFamily="49" charset="0"/>
              <a:buChar char="o"/>
            </a:pPr>
            <a:r>
              <a:rPr lang="en-US" dirty="0" smtClean="0"/>
              <a:t>The </a:t>
            </a:r>
            <a:r>
              <a:rPr lang="en-US" dirty="0"/>
              <a:t>order mode appropriate for intraoperative Orders include: “Verbal, with read back verification” or “Telephone, with read back verification</a:t>
            </a:r>
            <a:r>
              <a:rPr lang="en-US" dirty="0" smtClean="0"/>
              <a:t>”.</a:t>
            </a:r>
          </a:p>
          <a:p>
            <a:r>
              <a:rPr lang="en-US" dirty="0" smtClean="0"/>
              <a:t>Central Supply orders should utilize the </a:t>
            </a:r>
            <a:r>
              <a:rPr lang="en-US" dirty="0"/>
              <a:t>comment section </a:t>
            </a:r>
            <a:r>
              <a:rPr lang="en-US" dirty="0" smtClean="0"/>
              <a:t>to </a:t>
            </a:r>
            <a:r>
              <a:rPr lang="en-US" dirty="0"/>
              <a:t>identify which </a:t>
            </a:r>
            <a:r>
              <a:rPr lang="en-US" dirty="0" smtClean="0"/>
              <a:t>OR </a:t>
            </a:r>
            <a:r>
              <a:rPr lang="en-US" dirty="0"/>
              <a:t>is requesting the item(s), </a:t>
            </a:r>
            <a:r>
              <a:rPr lang="en-US" dirty="0" smtClean="0"/>
              <a:t>a </a:t>
            </a:r>
            <a:r>
              <a:rPr lang="en-US" dirty="0"/>
              <a:t>reference to who will pick up the item(s) and the OR phone number as a contact</a:t>
            </a:r>
          </a:p>
        </p:txBody>
      </p:sp>
      <p:sp>
        <p:nvSpPr>
          <p:cNvPr id="3" name="Title 2"/>
          <p:cNvSpPr>
            <a:spLocks noGrp="1"/>
          </p:cNvSpPr>
          <p:nvPr>
            <p:ph type="title"/>
          </p:nvPr>
        </p:nvSpPr>
        <p:spPr/>
        <p:txBody>
          <a:bodyPr/>
          <a:lstStyle/>
          <a:p>
            <a:r>
              <a:rPr lang="en-US" dirty="0" smtClean="0">
                <a:solidFill>
                  <a:schemeClr val="accent1">
                    <a:lumMod val="60000"/>
                    <a:lumOff val="40000"/>
                  </a:schemeClr>
                </a:solidFill>
              </a:rPr>
              <a:t>Orders</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952894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Document orders in “Orders” section, not Order Sets</a:t>
            </a:r>
          </a:p>
          <a:p>
            <a:r>
              <a:rPr lang="en-US" dirty="0" smtClean="0"/>
              <a:t>Clinician Communication</a:t>
            </a:r>
          </a:p>
          <a:p>
            <a:pPr lvl="1"/>
            <a:r>
              <a:rPr lang="en-US" dirty="0" smtClean="0"/>
              <a:t>Transfer phone call with critical results to anesthesia provider (no documentation necessary)</a:t>
            </a:r>
          </a:p>
          <a:p>
            <a:pPr lvl="1"/>
            <a:r>
              <a:rPr lang="en-US" dirty="0" smtClean="0"/>
              <a:t>If RN does take the information and communicate it to anesthesia provider/surgeon, must document</a:t>
            </a:r>
          </a:p>
          <a:p>
            <a:pPr lvl="1"/>
            <a:r>
              <a:rPr lang="en-US" dirty="0" smtClean="0"/>
              <a:t>Recommend communication with pathologist (i.e. frozen section) documented here</a:t>
            </a:r>
          </a:p>
          <a:p>
            <a:pPr lvl="2"/>
            <a:r>
              <a:rPr lang="en-US" dirty="0" smtClean="0"/>
              <a:t>Only if RN relays information to surgeon</a:t>
            </a:r>
          </a:p>
          <a:p>
            <a:pPr lvl="1"/>
            <a:r>
              <a:rPr lang="en-US" dirty="0" smtClean="0"/>
              <a:t>Do not document information called about another patient in your patient’s chart</a:t>
            </a:r>
            <a:endParaRPr lang="en-US" dirty="0"/>
          </a:p>
        </p:txBody>
      </p:sp>
      <p:sp>
        <p:nvSpPr>
          <p:cNvPr id="3" name="Title 2"/>
          <p:cNvSpPr>
            <a:spLocks noGrp="1"/>
          </p:cNvSpPr>
          <p:nvPr>
            <p:ph type="title"/>
          </p:nvPr>
        </p:nvSpPr>
        <p:spPr/>
        <p:txBody>
          <a:bodyPr>
            <a:normAutofit fontScale="90000"/>
          </a:bodyPr>
          <a:lstStyle/>
          <a:p>
            <a:r>
              <a:rPr lang="en-US" dirty="0" smtClean="0"/>
              <a:t>Order Sets, Clinician Communication</a:t>
            </a:r>
            <a:endParaRPr lang="en-US" dirty="0"/>
          </a:p>
        </p:txBody>
      </p:sp>
    </p:spTree>
    <p:extLst>
      <p:ext uri="{BB962C8B-B14F-4D97-AF65-F5344CB8AC3E}">
        <p14:creationId xmlns:p14="http://schemas.microsoft.com/office/powerpoint/2010/main" val="34089067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Robot Console Start / Robot Console Stop</a:t>
            </a:r>
          </a:p>
          <a:p>
            <a:r>
              <a:rPr lang="en-US" dirty="0" smtClean="0"/>
              <a:t>Vein In / Vein Out for CABG procedures</a:t>
            </a:r>
          </a:p>
          <a:p>
            <a:pPr lvl="1"/>
            <a:r>
              <a:rPr lang="en-US" dirty="0" smtClean="0"/>
              <a:t>Time of incision on leg, then time vein removed from leg</a:t>
            </a:r>
          </a:p>
          <a:p>
            <a:r>
              <a:rPr lang="en-US" dirty="0" smtClean="0"/>
              <a:t>No other timing events documented here at this time</a:t>
            </a:r>
            <a:endParaRPr lang="en-US" dirty="0"/>
          </a:p>
        </p:txBody>
      </p:sp>
      <p:sp>
        <p:nvSpPr>
          <p:cNvPr id="3" name="Title 2"/>
          <p:cNvSpPr>
            <a:spLocks noGrp="1"/>
          </p:cNvSpPr>
          <p:nvPr>
            <p:ph type="title"/>
          </p:nvPr>
        </p:nvSpPr>
        <p:spPr/>
        <p:txBody>
          <a:bodyPr/>
          <a:lstStyle/>
          <a:p>
            <a:r>
              <a:rPr lang="en-US" dirty="0" smtClean="0"/>
              <a:t>Timing Events</a:t>
            </a:r>
            <a:endParaRPr lang="en-US" dirty="0"/>
          </a:p>
        </p:txBody>
      </p:sp>
    </p:spTree>
    <p:extLst>
      <p:ext uri="{BB962C8B-B14F-4D97-AF65-F5344CB8AC3E}">
        <p14:creationId xmlns:p14="http://schemas.microsoft.com/office/powerpoint/2010/main" val="8984771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Pre-existing</a:t>
            </a:r>
          </a:p>
          <a:p>
            <a:pPr lvl="1"/>
            <a:r>
              <a:rPr lang="en-US" dirty="0" smtClean="0"/>
              <a:t>No if new incision</a:t>
            </a:r>
          </a:p>
          <a:p>
            <a:pPr lvl="1"/>
            <a:r>
              <a:rPr lang="en-US" dirty="0" smtClean="0"/>
              <a:t>Yes if the patient has a pre-existing incision that has a “Final Assessment” date and time documented (document a new incision and mark “Yes” for pre-existing)</a:t>
            </a:r>
          </a:p>
          <a:p>
            <a:pPr lvl="1"/>
            <a:r>
              <a:rPr lang="en-US" dirty="0" smtClean="0"/>
              <a:t>If incision is pre-existing and does not have a “Final Assessment” date and time documented, do not create a new incision entry, and document an assessment of the existing incision</a:t>
            </a:r>
          </a:p>
          <a:p>
            <a:r>
              <a:rPr lang="en-US" dirty="0" smtClean="0"/>
              <a:t>Scope Sites</a:t>
            </a:r>
          </a:p>
          <a:p>
            <a:pPr lvl="1"/>
            <a:r>
              <a:rPr lang="en-US" dirty="0" smtClean="0"/>
              <a:t>Only populate for creation of multiple scope sites (i.e. laparoscopic procedures)</a:t>
            </a:r>
          </a:p>
          <a:p>
            <a:pPr lvl="2"/>
            <a:r>
              <a:rPr lang="en-US" dirty="0" smtClean="0"/>
              <a:t>Do not populate if multiple incisions (but not scope sites)</a:t>
            </a:r>
          </a:p>
          <a:p>
            <a:pPr lvl="2"/>
            <a:r>
              <a:rPr lang="en-US" dirty="0" smtClean="0"/>
              <a:t>If multiple incisions on same body part, new incision entries must be created for each incision</a:t>
            </a:r>
            <a:endParaRPr lang="en-US" dirty="0"/>
          </a:p>
        </p:txBody>
      </p:sp>
      <p:sp>
        <p:nvSpPr>
          <p:cNvPr id="3" name="Title 2"/>
          <p:cNvSpPr>
            <a:spLocks noGrp="1"/>
          </p:cNvSpPr>
          <p:nvPr>
            <p:ph type="title"/>
          </p:nvPr>
        </p:nvSpPr>
        <p:spPr/>
        <p:txBody>
          <a:bodyPr/>
          <a:lstStyle/>
          <a:p>
            <a:r>
              <a:rPr lang="en-US" dirty="0" smtClean="0"/>
              <a:t>Incisions/Wounds</a:t>
            </a:r>
            <a:endParaRPr lang="en-US" dirty="0"/>
          </a:p>
        </p:txBody>
      </p:sp>
    </p:spTree>
    <p:extLst>
      <p:ext uri="{BB962C8B-B14F-4D97-AF65-F5344CB8AC3E}">
        <p14:creationId xmlns:p14="http://schemas.microsoft.com/office/powerpoint/2010/main" val="2622376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Existing burn – Dressing Assessment (often “removed”), type of graft used, type of dressing applied</a:t>
            </a:r>
          </a:p>
          <a:p>
            <a:r>
              <a:rPr lang="en-US" dirty="0" smtClean="0"/>
              <a:t>Non-wound packing</a:t>
            </a:r>
          </a:p>
          <a:p>
            <a:pPr lvl="2" hangingPunct="0"/>
            <a:r>
              <a:rPr lang="en-US" sz="2400" dirty="0"/>
              <a:t>Placement date and time</a:t>
            </a:r>
            <a:endParaRPr lang="en-US" sz="1600" dirty="0"/>
          </a:p>
          <a:p>
            <a:pPr lvl="2" hangingPunct="0"/>
            <a:r>
              <a:rPr lang="en-US" sz="2400" dirty="0"/>
              <a:t>Name of person placing the packing</a:t>
            </a:r>
            <a:endParaRPr lang="en-US" sz="1600" dirty="0"/>
          </a:p>
          <a:p>
            <a:pPr lvl="2" hangingPunct="0"/>
            <a:r>
              <a:rPr lang="en-US" sz="2400" dirty="0"/>
              <a:t>Location (must be specified as ear, eye, mouth, nose, or vagina)</a:t>
            </a:r>
            <a:endParaRPr lang="en-US" sz="1600" dirty="0"/>
          </a:p>
          <a:p>
            <a:pPr lvl="2" hangingPunct="0"/>
            <a:r>
              <a:rPr lang="en-US" sz="2400" dirty="0"/>
              <a:t>Quantity of items being placed</a:t>
            </a:r>
            <a:endParaRPr lang="en-US" sz="1600" dirty="0"/>
          </a:p>
          <a:p>
            <a:pPr lvl="2" hangingPunct="0"/>
            <a:r>
              <a:rPr lang="en-US" sz="2400" dirty="0"/>
              <a:t>Date and time of removal (if removed while in the OR)</a:t>
            </a:r>
            <a:endParaRPr lang="en-US" sz="1600" dirty="0"/>
          </a:p>
          <a:p>
            <a:r>
              <a:rPr lang="en-US" dirty="0" smtClean="0"/>
              <a:t>Wound Packing does not exist in EPIC.  Document as non-wound packing with a location comment, and also make a Nursing Note</a:t>
            </a:r>
          </a:p>
          <a:p>
            <a:r>
              <a:rPr lang="en-US" dirty="0" err="1" smtClean="0"/>
              <a:t>Telfa</a:t>
            </a:r>
            <a:r>
              <a:rPr lang="en-US" dirty="0" smtClean="0"/>
              <a:t> “wicks” should be considered packing, as they have been retained</a:t>
            </a:r>
            <a:endParaRPr lang="en-US" dirty="0"/>
          </a:p>
        </p:txBody>
      </p:sp>
      <p:sp>
        <p:nvSpPr>
          <p:cNvPr id="3" name="Title 2"/>
          <p:cNvSpPr>
            <a:spLocks noGrp="1"/>
          </p:cNvSpPr>
          <p:nvPr>
            <p:ph type="title"/>
          </p:nvPr>
        </p:nvSpPr>
        <p:spPr/>
        <p:txBody>
          <a:bodyPr/>
          <a:lstStyle/>
          <a:p>
            <a:r>
              <a:rPr lang="en-US" dirty="0" smtClean="0"/>
              <a:t>Incisions/Wounds Continued</a:t>
            </a:r>
            <a:endParaRPr lang="en-US" dirty="0"/>
          </a:p>
        </p:txBody>
      </p:sp>
    </p:spTree>
    <p:extLst>
      <p:ext uri="{BB962C8B-B14F-4D97-AF65-F5344CB8AC3E}">
        <p14:creationId xmlns:p14="http://schemas.microsoft.com/office/powerpoint/2010/main" val="14419397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Document site completion for each surgical site</a:t>
            </a:r>
          </a:p>
          <a:p>
            <a:r>
              <a:rPr lang="en-US" dirty="0" smtClean="0"/>
              <a:t>Do not document wound packing under site completion</a:t>
            </a:r>
          </a:p>
        </p:txBody>
      </p:sp>
      <p:sp>
        <p:nvSpPr>
          <p:cNvPr id="3" name="Title 2"/>
          <p:cNvSpPr>
            <a:spLocks noGrp="1"/>
          </p:cNvSpPr>
          <p:nvPr>
            <p:ph type="title"/>
          </p:nvPr>
        </p:nvSpPr>
        <p:spPr/>
        <p:txBody>
          <a:bodyPr>
            <a:normAutofit/>
          </a:bodyPr>
          <a:lstStyle/>
          <a:p>
            <a:r>
              <a:rPr lang="en-US" dirty="0" smtClean="0"/>
              <a:t>Site Completion</a:t>
            </a:r>
            <a:endParaRPr lang="en-US" dirty="0"/>
          </a:p>
        </p:txBody>
      </p:sp>
    </p:spTree>
    <p:extLst>
      <p:ext uri="{BB962C8B-B14F-4D97-AF65-F5344CB8AC3E}">
        <p14:creationId xmlns:p14="http://schemas.microsoft.com/office/powerpoint/2010/main" val="21168082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1"/>
            <a:r>
              <a:rPr lang="en-US" dirty="0" smtClean="0"/>
              <a:t>Add </a:t>
            </a:r>
            <a:r>
              <a:rPr lang="en-US" dirty="0"/>
              <a:t>any variance from </a:t>
            </a:r>
            <a:r>
              <a:rPr lang="en-US" dirty="0" smtClean="0"/>
              <a:t>Pre-Op Skin assessment</a:t>
            </a:r>
            <a:endParaRPr lang="en-US" dirty="0"/>
          </a:p>
          <a:p>
            <a:pPr lvl="1"/>
            <a:r>
              <a:rPr lang="en-US" dirty="0"/>
              <a:t>Assess </a:t>
            </a:r>
            <a:r>
              <a:rPr lang="en-US" dirty="0" smtClean="0"/>
              <a:t>any additional interventions directly applied to the skin including tourniquet </a:t>
            </a:r>
            <a:r>
              <a:rPr lang="en-US" dirty="0"/>
              <a:t>(if applicable), grounding, positioning, warming, and operative sites</a:t>
            </a:r>
            <a:r>
              <a:rPr lang="en-US" dirty="0" smtClean="0"/>
              <a:t>.</a:t>
            </a:r>
          </a:p>
          <a:p>
            <a:pPr marL="393192" lvl="1" indent="0">
              <a:buNone/>
            </a:pPr>
            <a:endParaRPr lang="en-US" dirty="0" smtClean="0"/>
          </a:p>
          <a:p>
            <a:r>
              <a:rPr lang="en-US" dirty="0"/>
              <a:t>OR RN must review pre-populated “Outcome Group” phrases to ensure that nursing contributions applied are documented</a:t>
            </a:r>
          </a:p>
          <a:p>
            <a:pPr lvl="1">
              <a:buFont typeface="Courier New" panose="02070309020205020404" pitchFamily="49" charset="0"/>
              <a:buChar char="o"/>
            </a:pPr>
            <a:r>
              <a:rPr lang="en-US" sz="2000" dirty="0"/>
              <a:t>If a pre-populated diagnosis in the “Outcome Group” does not apply, it is appropriate to deselect the phrase</a:t>
            </a:r>
          </a:p>
          <a:p>
            <a:pPr lvl="1">
              <a:buFont typeface="Courier New" panose="02070309020205020404" pitchFamily="49" charset="0"/>
              <a:buChar char="o"/>
            </a:pPr>
            <a:r>
              <a:rPr lang="en-US" sz="2000" dirty="0"/>
              <a:t>If a pre-populated intervention(s) descending “Outcome Group” phrases does not apply it is appropriate to deselect the intervention(s)</a:t>
            </a:r>
          </a:p>
          <a:p>
            <a:pPr marL="393192" lvl="1" indent="0">
              <a:buNone/>
            </a:pPr>
            <a:endParaRPr lang="en-US" dirty="0"/>
          </a:p>
          <a:p>
            <a:endParaRPr lang="en-US" dirty="0"/>
          </a:p>
        </p:txBody>
      </p:sp>
      <p:sp>
        <p:nvSpPr>
          <p:cNvPr id="3" name="Title 2"/>
          <p:cNvSpPr>
            <a:spLocks noGrp="1"/>
          </p:cNvSpPr>
          <p:nvPr>
            <p:ph type="title"/>
          </p:nvPr>
        </p:nvSpPr>
        <p:spPr/>
        <p:txBody>
          <a:bodyPr/>
          <a:lstStyle/>
          <a:p>
            <a:r>
              <a:rPr lang="en-US" dirty="0" smtClean="0">
                <a:solidFill>
                  <a:schemeClr val="accent1">
                    <a:lumMod val="60000"/>
                    <a:lumOff val="40000"/>
                  </a:schemeClr>
                </a:solidFill>
              </a:rPr>
              <a:t>Post-Op Skin, PNDS</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1438266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AIP </a:t>
            </a:r>
            <a:r>
              <a:rPr lang="en-US" dirty="0"/>
              <a:t>OR EPIC Charting Guidelines </a:t>
            </a:r>
            <a:r>
              <a:rPr lang="en-US" dirty="0" smtClean="0"/>
              <a:t>Survey was distributed to assess </a:t>
            </a:r>
            <a:r>
              <a:rPr lang="en-US" dirty="0"/>
              <a:t>OR Nurses </a:t>
            </a:r>
            <a:r>
              <a:rPr lang="en-US" dirty="0" smtClean="0"/>
              <a:t>documentation practices in two groups</a:t>
            </a:r>
          </a:p>
          <a:p>
            <a:pPr marL="109728" indent="0">
              <a:buNone/>
            </a:pPr>
            <a:r>
              <a:rPr lang="en-US" dirty="0" smtClean="0"/>
              <a:t>	</a:t>
            </a:r>
            <a:r>
              <a:rPr lang="en-US" sz="2000" dirty="0" smtClean="0"/>
              <a:t>- Service Specialists/Current Staff Nurse </a:t>
            </a:r>
            <a:r>
              <a:rPr lang="en-US" sz="1400" dirty="0" smtClean="0"/>
              <a:t>(off orientation &gt;1 year)  </a:t>
            </a:r>
            <a:endParaRPr lang="en-US" sz="2000" dirty="0" smtClean="0"/>
          </a:p>
          <a:p>
            <a:pPr marL="109728" indent="0">
              <a:buNone/>
            </a:pPr>
            <a:r>
              <a:rPr lang="en-US" sz="2000" dirty="0"/>
              <a:t>	</a:t>
            </a:r>
            <a:r>
              <a:rPr lang="en-US" sz="2000" dirty="0" smtClean="0"/>
              <a:t>- Recent/Current Orientee Nurse </a:t>
            </a:r>
            <a:r>
              <a:rPr lang="en-US" sz="1400" dirty="0" smtClean="0"/>
              <a:t>(hire date within 1 year)</a:t>
            </a:r>
          </a:p>
          <a:p>
            <a:r>
              <a:rPr lang="en-US" dirty="0" smtClean="0"/>
              <a:t>The surveys response rates:</a:t>
            </a:r>
          </a:p>
          <a:p>
            <a:pPr marL="109728" indent="0">
              <a:buNone/>
            </a:pPr>
            <a:r>
              <a:rPr lang="en-US" dirty="0"/>
              <a:t>	</a:t>
            </a:r>
            <a:r>
              <a:rPr lang="en-US" sz="2000" dirty="0" smtClean="0"/>
              <a:t>- 41/115 Service Specialists/Current Staff Nurses = 36% </a:t>
            </a:r>
          </a:p>
          <a:p>
            <a:pPr marL="109728" indent="0">
              <a:buNone/>
            </a:pPr>
            <a:r>
              <a:rPr lang="en-US" dirty="0"/>
              <a:t>	</a:t>
            </a:r>
            <a:r>
              <a:rPr lang="en-US" sz="2000" dirty="0" smtClean="0"/>
              <a:t>- 19/30 Recent/Current Orientee Nurses = 63% </a:t>
            </a:r>
          </a:p>
          <a:p>
            <a:pPr marL="109728" indent="0">
              <a:buNone/>
            </a:pPr>
            <a:endParaRPr lang="en-US" sz="2000" dirty="0"/>
          </a:p>
        </p:txBody>
      </p:sp>
      <p:sp>
        <p:nvSpPr>
          <p:cNvPr id="3" name="Title 2"/>
          <p:cNvSpPr>
            <a:spLocks noGrp="1"/>
          </p:cNvSpPr>
          <p:nvPr>
            <p:ph type="title"/>
          </p:nvPr>
        </p:nvSpPr>
        <p:spPr/>
        <p:txBody>
          <a:bodyPr/>
          <a:lstStyle/>
          <a:p>
            <a:pPr algn="ctr"/>
            <a:r>
              <a:rPr lang="en-US" dirty="0" smtClean="0"/>
              <a:t>Background</a:t>
            </a:r>
            <a:endParaRPr lang="en-US" dirty="0"/>
          </a:p>
        </p:txBody>
      </p:sp>
    </p:spTree>
    <p:extLst>
      <p:ext uri="{BB962C8B-B14F-4D97-AF65-F5344CB8AC3E}">
        <p14:creationId xmlns:p14="http://schemas.microsoft.com/office/powerpoint/2010/main" val="41221641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93192" lvl="1" indent="0">
              <a:buNone/>
            </a:pPr>
            <a:endParaRPr lang="en-US" dirty="0" smtClean="0"/>
          </a:p>
          <a:p>
            <a:pPr marL="365760" lvl="2" indent="-256032">
              <a:spcBef>
                <a:spcPts val="400"/>
              </a:spcBef>
              <a:buClr>
                <a:schemeClr val="accent1"/>
              </a:buClr>
              <a:buSzPct val="68000"/>
              <a:buFont typeface="Wingdings 3"/>
              <a:buChar char=""/>
            </a:pPr>
            <a:r>
              <a:rPr lang="en-US" sz="2800" dirty="0"/>
              <a:t>Verification is to be completed after the patient has been safely transferred to the next phase of care and handoff report has been </a:t>
            </a:r>
            <a:r>
              <a:rPr lang="en-US" sz="2800" dirty="0" smtClean="0"/>
              <a:t>completed</a:t>
            </a:r>
            <a:endParaRPr lang="en-US" dirty="0"/>
          </a:p>
          <a:p>
            <a:pPr marL="736092" lvl="3" indent="-342900">
              <a:spcBef>
                <a:spcPts val="400"/>
              </a:spcBef>
              <a:buClr>
                <a:schemeClr val="accent1"/>
              </a:buClr>
              <a:buSzPct val="68000"/>
              <a:buFont typeface="Courier New" panose="02070309020205020404" pitchFamily="49" charset="0"/>
              <a:buChar char="o"/>
            </a:pPr>
            <a:r>
              <a:rPr lang="en-US" sz="2100" dirty="0"/>
              <a:t>L</a:t>
            </a:r>
            <a:r>
              <a:rPr lang="en-US" sz="2100" dirty="0" smtClean="0"/>
              <a:t>egal electronic signature authenticating the information in the chart is accurate, reflecting the factual events of the procedure and care provided within the OR. </a:t>
            </a:r>
            <a:endParaRPr lang="en-US" sz="2100" dirty="0"/>
          </a:p>
          <a:p>
            <a:pPr marL="736092" lvl="3" indent="-342900">
              <a:spcBef>
                <a:spcPts val="400"/>
              </a:spcBef>
              <a:buClr>
                <a:schemeClr val="accent1"/>
              </a:buClr>
              <a:buSzPct val="68000"/>
              <a:buFont typeface="Courier New" panose="02070309020205020404" pitchFamily="49" charset="0"/>
              <a:buChar char="o"/>
            </a:pPr>
            <a:r>
              <a:rPr lang="en-US" sz="2100" dirty="0" smtClean="0"/>
              <a:t>The OR RN must return to the OR to complete a final review of the chart. </a:t>
            </a:r>
          </a:p>
          <a:p>
            <a:pPr>
              <a:buFont typeface="Courier New" panose="02070309020205020404" pitchFamily="49" charset="0"/>
              <a:buChar char="o"/>
            </a:pPr>
            <a:endParaRPr lang="en-US" dirty="0" smtClean="0"/>
          </a:p>
        </p:txBody>
      </p:sp>
      <p:sp>
        <p:nvSpPr>
          <p:cNvPr id="3" name="Title 2"/>
          <p:cNvSpPr>
            <a:spLocks noGrp="1"/>
          </p:cNvSpPr>
          <p:nvPr>
            <p:ph type="title"/>
          </p:nvPr>
        </p:nvSpPr>
        <p:spPr/>
        <p:txBody>
          <a:bodyPr/>
          <a:lstStyle/>
          <a:p>
            <a:r>
              <a:rPr lang="en-US" dirty="0" smtClean="0">
                <a:solidFill>
                  <a:schemeClr val="accent1">
                    <a:lumMod val="60000"/>
                    <a:lumOff val="40000"/>
                  </a:schemeClr>
                </a:solidFill>
              </a:rPr>
              <a:t>Verify</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18102687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Completion of the Debrief/Handoff should be done at the end of the case after the patient has been safely transferred to the next phase of </a:t>
            </a:r>
            <a:r>
              <a:rPr lang="en-US" dirty="0" smtClean="0"/>
              <a:t>care </a:t>
            </a:r>
            <a:r>
              <a:rPr lang="en-US" dirty="0"/>
              <a:t>and handoff report has been </a:t>
            </a:r>
            <a:r>
              <a:rPr lang="en-US" dirty="0" smtClean="0"/>
              <a:t>completed</a:t>
            </a:r>
          </a:p>
          <a:p>
            <a:r>
              <a:rPr lang="en-US" dirty="0"/>
              <a:t>The OR RN should utilize the Debrief/Handoff tool during staff changes such as breaks/lunches or permanent shift relief or during handoff report in phase of care change as a means to provide standardized report</a:t>
            </a:r>
          </a:p>
        </p:txBody>
      </p:sp>
      <p:sp>
        <p:nvSpPr>
          <p:cNvPr id="3" name="Title 2"/>
          <p:cNvSpPr>
            <a:spLocks noGrp="1"/>
          </p:cNvSpPr>
          <p:nvPr>
            <p:ph type="title"/>
          </p:nvPr>
        </p:nvSpPr>
        <p:spPr/>
        <p:txBody>
          <a:bodyPr/>
          <a:lstStyle/>
          <a:p>
            <a:r>
              <a:rPr lang="en-US" dirty="0" smtClean="0">
                <a:solidFill>
                  <a:schemeClr val="accent1">
                    <a:lumMod val="60000"/>
                    <a:lumOff val="40000"/>
                  </a:schemeClr>
                </a:solidFill>
              </a:rPr>
              <a:t>Debrief/Handoff</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41084503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OR Pre-Op Checklist</a:t>
            </a:r>
            <a:endParaRPr lang="en-US" sz="2000" dirty="0" smtClean="0"/>
          </a:p>
          <a:p>
            <a:pPr lvl="1">
              <a:buFont typeface="Courier New" panose="02070309020205020404" pitchFamily="49" charset="0"/>
              <a:buChar char="o"/>
            </a:pPr>
            <a:r>
              <a:rPr lang="en-US" sz="2200" dirty="0" smtClean="0"/>
              <a:t>OR </a:t>
            </a:r>
            <a:r>
              <a:rPr lang="en-US" sz="2200" dirty="0"/>
              <a:t>RN to complete </a:t>
            </a:r>
            <a:r>
              <a:rPr lang="en-US" sz="2200" dirty="0" smtClean="0"/>
              <a:t>when </a:t>
            </a:r>
            <a:r>
              <a:rPr lang="en-US" sz="2200" dirty="0"/>
              <a:t>the OR RN will act as the primary </a:t>
            </a:r>
            <a:r>
              <a:rPr lang="en-US" sz="2200" dirty="0" smtClean="0"/>
              <a:t>nurse for </a:t>
            </a:r>
            <a:r>
              <a:rPr lang="en-US" sz="2200" dirty="0"/>
              <a:t>the patient throughout the Intraoperative care setting </a:t>
            </a:r>
            <a:endParaRPr lang="en-US" sz="2200" dirty="0" smtClean="0"/>
          </a:p>
          <a:p>
            <a:r>
              <a:rPr lang="en-US" dirty="0" smtClean="0"/>
              <a:t>Transferring a Patient</a:t>
            </a:r>
          </a:p>
          <a:p>
            <a:pPr lvl="1"/>
            <a:r>
              <a:rPr lang="en-US" dirty="0" smtClean="0"/>
              <a:t>Receiving unit must document patient transfer</a:t>
            </a:r>
          </a:p>
          <a:p>
            <a:r>
              <a:rPr lang="en-US" dirty="0" smtClean="0"/>
              <a:t>Editing the Chart</a:t>
            </a:r>
          </a:p>
          <a:p>
            <a:pPr lvl="1"/>
            <a:r>
              <a:rPr lang="en-US" dirty="0" smtClean="0"/>
              <a:t>If chart is “read-only”, must create an addendum to the chart to make necessary edits</a:t>
            </a:r>
          </a:p>
          <a:p>
            <a:r>
              <a:rPr lang="en-US" dirty="0" smtClean="0"/>
              <a:t>Procedure not Performed</a:t>
            </a:r>
          </a:p>
          <a:p>
            <a:pPr lvl="1"/>
            <a:r>
              <a:rPr lang="en-US" dirty="0" smtClean="0"/>
              <a:t>Document “Procedure not Performed” under “More Actions” in the EPIC sidebar</a:t>
            </a:r>
          </a:p>
          <a:p>
            <a:pPr lvl="2"/>
            <a:r>
              <a:rPr lang="en-US" dirty="0" smtClean="0"/>
              <a:t>Include whether canceled </a:t>
            </a:r>
            <a:r>
              <a:rPr lang="en-US" dirty="0"/>
              <a:t> “In </a:t>
            </a:r>
            <a:r>
              <a:rPr lang="en-US" dirty="0" err="1"/>
              <a:t>Preop</a:t>
            </a:r>
            <a:r>
              <a:rPr lang="en-US" dirty="0"/>
              <a:t>”, “Before Induction”, or “After Induction</a:t>
            </a:r>
            <a:r>
              <a:rPr lang="en-US" dirty="0" smtClean="0"/>
              <a:t>”</a:t>
            </a:r>
          </a:p>
          <a:p>
            <a:pPr lvl="1"/>
            <a:r>
              <a:rPr lang="en-US" dirty="0" smtClean="0"/>
              <a:t>Chart does not need to be verified if before “Cut Time”</a:t>
            </a:r>
            <a:endParaRPr lang="en-US" dirty="0"/>
          </a:p>
        </p:txBody>
      </p:sp>
      <p:sp>
        <p:nvSpPr>
          <p:cNvPr id="3" name="Title 2"/>
          <p:cNvSpPr>
            <a:spLocks noGrp="1"/>
          </p:cNvSpPr>
          <p:nvPr>
            <p:ph type="title"/>
          </p:nvPr>
        </p:nvSpPr>
        <p:spPr/>
        <p:txBody>
          <a:bodyPr/>
          <a:lstStyle/>
          <a:p>
            <a:r>
              <a:rPr lang="en-US" dirty="0" smtClean="0"/>
              <a:t>Additional Information</a:t>
            </a:r>
            <a:endParaRPr lang="en-US" dirty="0"/>
          </a:p>
        </p:txBody>
      </p:sp>
    </p:spTree>
    <p:extLst>
      <p:ext uri="{BB962C8B-B14F-4D97-AF65-F5344CB8AC3E}">
        <p14:creationId xmlns:p14="http://schemas.microsoft.com/office/powerpoint/2010/main" val="42482201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Transplant Charting</a:t>
            </a:r>
          </a:p>
          <a:p>
            <a:pPr lvl="1"/>
            <a:r>
              <a:rPr lang="en-US" dirty="0" smtClean="0"/>
              <a:t>Transplant times under “</a:t>
            </a:r>
            <a:r>
              <a:rPr lang="en-US" dirty="0" err="1" smtClean="0"/>
              <a:t>Txp</a:t>
            </a:r>
            <a:r>
              <a:rPr lang="en-US" dirty="0" smtClean="0"/>
              <a:t> Surgical Forms”</a:t>
            </a:r>
          </a:p>
          <a:p>
            <a:pPr lvl="1"/>
            <a:r>
              <a:rPr lang="en-US" dirty="0"/>
              <a:t>Document pre-incision verification of donor and recipient blood types between the OR RN and the surgeon by selecting “ABO Pre-Organ Arrival Verification” in the “Timeout” </a:t>
            </a:r>
            <a:r>
              <a:rPr lang="en-US" dirty="0" smtClean="0"/>
              <a:t>section</a:t>
            </a:r>
          </a:p>
          <a:p>
            <a:pPr lvl="1"/>
            <a:r>
              <a:rPr lang="en-US" dirty="0"/>
              <a:t>Document verification of organ and donor/recipient blood types between the OR RN and the surgeon at the time the organ has entered the room by selecting “ABO Organ Verification” in the “Timeout” </a:t>
            </a:r>
            <a:r>
              <a:rPr lang="en-US" dirty="0" smtClean="0"/>
              <a:t>section</a:t>
            </a:r>
          </a:p>
          <a:p>
            <a:pPr lvl="1"/>
            <a:r>
              <a:rPr lang="en-US" dirty="0"/>
              <a:t>If the patient is an organ donor only and is not receiving a transplanted organ, then a single verification must be documented in the “Timeout” section under “ABO Organ Recovery Verification”. </a:t>
            </a:r>
          </a:p>
        </p:txBody>
      </p:sp>
      <p:sp>
        <p:nvSpPr>
          <p:cNvPr id="3" name="Title 2"/>
          <p:cNvSpPr>
            <a:spLocks noGrp="1"/>
          </p:cNvSpPr>
          <p:nvPr>
            <p:ph type="title"/>
          </p:nvPr>
        </p:nvSpPr>
        <p:spPr/>
        <p:txBody>
          <a:bodyPr>
            <a:normAutofit fontScale="90000"/>
          </a:bodyPr>
          <a:lstStyle/>
          <a:p>
            <a:r>
              <a:rPr lang="en-US" dirty="0" smtClean="0"/>
              <a:t>Additional Information, continued</a:t>
            </a:r>
            <a:endParaRPr lang="en-US" dirty="0"/>
          </a:p>
        </p:txBody>
      </p:sp>
    </p:spTree>
    <p:extLst>
      <p:ext uri="{BB962C8B-B14F-4D97-AF65-F5344CB8AC3E}">
        <p14:creationId xmlns:p14="http://schemas.microsoft.com/office/powerpoint/2010/main" val="23669860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Survey results, literature review and expert stakeholders/healthcare professionals act as the foundation backing and building this tool</a:t>
            </a:r>
          </a:p>
          <a:p>
            <a:r>
              <a:rPr lang="en-US" dirty="0" smtClean="0"/>
              <a:t>Several updates for standardization to support OR RN organization, efficiency and continuity of care through EPIC documentation</a:t>
            </a:r>
          </a:p>
          <a:p>
            <a:r>
              <a:rPr lang="en-US" dirty="0" smtClean="0"/>
              <a:t>Readily accessible tool for review and reference can be resourced via AIP OR Weebly education site: </a:t>
            </a:r>
          </a:p>
          <a:p>
            <a:pPr>
              <a:buFont typeface="Courier New" panose="02070309020205020404" pitchFamily="49" charset="0"/>
              <a:buChar char="o"/>
            </a:pPr>
            <a:r>
              <a:rPr lang="en-US" dirty="0" smtClean="0">
                <a:hlinkClick r:id="rId2"/>
              </a:rPr>
              <a:t>http</a:t>
            </a:r>
            <a:r>
              <a:rPr lang="en-US" dirty="0">
                <a:hlinkClick r:id="rId2"/>
              </a:rPr>
              <a:t>://</a:t>
            </a:r>
            <a:r>
              <a:rPr lang="en-US" dirty="0" smtClean="0">
                <a:hlinkClick r:id="rId2"/>
              </a:rPr>
              <a:t>uchor.weebly.com/documentation-teaching-tool.html</a:t>
            </a:r>
            <a:endParaRPr lang="en-US" dirty="0" smtClean="0"/>
          </a:p>
          <a:p>
            <a:pPr>
              <a:buFont typeface="Courier New" panose="02070309020205020404" pitchFamily="49" charset="0"/>
              <a:buChar char="o"/>
            </a:pPr>
            <a:endParaRPr lang="en-US" dirty="0" smtClean="0"/>
          </a:p>
        </p:txBody>
      </p:sp>
      <p:sp>
        <p:nvSpPr>
          <p:cNvPr id="3" name="Title 2"/>
          <p:cNvSpPr>
            <a:spLocks noGrp="1"/>
          </p:cNvSpPr>
          <p:nvPr>
            <p:ph type="title"/>
          </p:nvPr>
        </p:nvSpPr>
        <p:spPr/>
        <p:txBody>
          <a:bodyPr/>
          <a:lstStyle/>
          <a:p>
            <a:pPr algn="ctr"/>
            <a:r>
              <a:rPr lang="en-US" dirty="0" smtClean="0">
                <a:solidFill>
                  <a:schemeClr val="accent1">
                    <a:lumMod val="60000"/>
                    <a:lumOff val="40000"/>
                  </a:schemeClr>
                </a:solidFill>
              </a:rPr>
              <a:t>Conclusion</a:t>
            </a:r>
            <a:r>
              <a:rPr lang="en-US" dirty="0" smtClean="0"/>
              <a:t> </a:t>
            </a:r>
            <a:endParaRPr lang="en-US" dirty="0"/>
          </a:p>
        </p:txBody>
      </p:sp>
    </p:spTree>
    <p:extLst>
      <p:ext uri="{BB962C8B-B14F-4D97-AF65-F5344CB8AC3E}">
        <p14:creationId xmlns:p14="http://schemas.microsoft.com/office/powerpoint/2010/main" val="3952379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lvl="0" hangingPunct="0"/>
            <a:r>
              <a:rPr lang="en-US" dirty="0" err="1"/>
              <a:t>Beyea</a:t>
            </a:r>
            <a:r>
              <a:rPr lang="en-US" dirty="0"/>
              <a:t>, S.C. (1999). Standardized language-making nursing practice count. </a:t>
            </a:r>
            <a:r>
              <a:rPr lang="en-US" i="1" dirty="0"/>
              <a:t>AORN Journal</a:t>
            </a:r>
            <a:r>
              <a:rPr lang="en-US" dirty="0"/>
              <a:t>, 70(5): 831-832, 834, 837-838. (LOE VII)</a:t>
            </a:r>
          </a:p>
          <a:p>
            <a:pPr lvl="0" hangingPunct="0"/>
            <a:r>
              <a:rPr lang="en-US" dirty="0"/>
              <a:t>Braden, B. &amp; Bergstrom, N. (1988). Braden scale for predicting pressure sore risk. In </a:t>
            </a:r>
            <a:r>
              <a:rPr lang="en-US" i="1" dirty="0"/>
              <a:t>Prevention Plus: Home of the Braden Scale</a:t>
            </a:r>
            <a:r>
              <a:rPr lang="en-US" dirty="0"/>
              <a:t>. Retrieved March 18, 2015, from</a:t>
            </a:r>
            <a:r>
              <a:rPr lang="en-US" b="1" dirty="0"/>
              <a:t> </a:t>
            </a:r>
            <a:r>
              <a:rPr lang="en-US" u="sng" dirty="0">
                <a:hlinkClick r:id="rId2"/>
              </a:rPr>
              <a:t>http://www.bradenscale.com/images/bradenscale.pdf</a:t>
            </a:r>
            <a:r>
              <a:rPr lang="en-US" u="sng" dirty="0"/>
              <a:t> (LOE VIII)</a:t>
            </a:r>
            <a:endParaRPr lang="en-US" dirty="0"/>
          </a:p>
          <a:p>
            <a:pPr lvl="0"/>
            <a:r>
              <a:rPr lang="en-US" dirty="0"/>
              <a:t>Garner, JS. (1985)  CDC guideline for prevention of surgical wound infections [Electronic version]. </a:t>
            </a:r>
            <a:r>
              <a:rPr lang="en-US" i="1" dirty="0"/>
              <a:t>Infect Control</a:t>
            </a:r>
            <a:r>
              <a:rPr lang="en-US" dirty="0"/>
              <a:t>, 7(3):193-200. (LOE VII)</a:t>
            </a:r>
          </a:p>
          <a:p>
            <a:pPr lvl="0"/>
            <a:r>
              <a:rPr lang="en-US" dirty="0" err="1"/>
              <a:t>Giarrizzo</a:t>
            </a:r>
            <a:r>
              <a:rPr lang="en-US" dirty="0"/>
              <a:t>-Wilson, S., Anderson, C.A., Hughes, A.B., &amp; Klein, C. A. (March 9, 2012). Guideline for healthcare information management. In </a:t>
            </a:r>
            <a:r>
              <a:rPr lang="en-US" i="1" dirty="0"/>
              <a:t>Guidelines for Perioperative Practice.</a:t>
            </a:r>
            <a:r>
              <a:rPr lang="en-US" dirty="0"/>
              <a:t> Retrieved from </a:t>
            </a:r>
            <a:r>
              <a:rPr lang="en-US" u="sng" dirty="0">
                <a:hlinkClick r:id="rId3"/>
              </a:rPr>
              <a:t>http://www.aornstandards.org/content/1/SEC28.body</a:t>
            </a:r>
            <a:r>
              <a:rPr lang="en-US" u="sng" dirty="0"/>
              <a:t> (LOE VII)</a:t>
            </a:r>
            <a:endParaRPr lang="en-US" dirty="0"/>
          </a:p>
          <a:p>
            <a:pPr lvl="0"/>
            <a:r>
              <a:rPr lang="en-US" dirty="0" err="1"/>
              <a:t>Kleinbeck</a:t>
            </a:r>
            <a:r>
              <a:rPr lang="en-US" dirty="0"/>
              <a:t>, S.V.M. (1999). Development of the Perioperative Nursing Data Set. </a:t>
            </a:r>
            <a:r>
              <a:rPr lang="en-US" i="1" dirty="0"/>
              <a:t>AORN Journal</a:t>
            </a:r>
            <a:r>
              <a:rPr lang="en-US" dirty="0"/>
              <a:t>, 70(1): 15-18, 21-23, 26-28. (LOE VII)</a:t>
            </a:r>
          </a:p>
          <a:p>
            <a:pPr lvl="0" hangingPunct="0"/>
            <a:r>
              <a:rPr lang="en-US" dirty="0"/>
              <a:t>Price, M. C., Whitney, J. D., &amp; King, C. A. (2005). Development of a risk assessment tool for intraoperative pressure ulcers [Electronic version]. </a:t>
            </a:r>
            <a:r>
              <a:rPr lang="en-US" i="1" dirty="0"/>
              <a:t>JWOCN, </a:t>
            </a:r>
            <a:r>
              <a:rPr lang="en-US" dirty="0"/>
              <a:t>19-32. (LOE V)</a:t>
            </a:r>
          </a:p>
          <a:p>
            <a:endParaRPr lang="en-US" dirty="0"/>
          </a:p>
        </p:txBody>
      </p:sp>
      <p:sp>
        <p:nvSpPr>
          <p:cNvPr id="3" name="Title 2"/>
          <p:cNvSpPr>
            <a:spLocks noGrp="1"/>
          </p:cNvSpPr>
          <p:nvPr>
            <p:ph type="title"/>
          </p:nvPr>
        </p:nvSpPr>
        <p:spPr/>
        <p:txBody>
          <a:bodyPr/>
          <a:lstStyle/>
          <a:p>
            <a:pPr algn="ctr"/>
            <a:r>
              <a:rPr lang="en-US" dirty="0" smtClean="0"/>
              <a:t>References</a:t>
            </a:r>
            <a:endParaRPr lang="en-US" dirty="0"/>
          </a:p>
        </p:txBody>
      </p:sp>
    </p:spTree>
    <p:extLst>
      <p:ext uri="{BB962C8B-B14F-4D97-AF65-F5344CB8AC3E}">
        <p14:creationId xmlns:p14="http://schemas.microsoft.com/office/powerpoint/2010/main" val="3691807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L</a:t>
            </a:r>
            <a:r>
              <a:rPr lang="en-US" dirty="0" smtClean="0"/>
              <a:t>iterature review to assess recent evidence-based practices related to electronic healthcare documentation</a:t>
            </a:r>
          </a:p>
          <a:p>
            <a:pPr marL="109728" indent="0">
              <a:buNone/>
            </a:pPr>
            <a:r>
              <a:rPr lang="en-US" dirty="0" smtClean="0"/>
              <a:t>	</a:t>
            </a:r>
            <a:r>
              <a:rPr lang="en-US" sz="2000" dirty="0" smtClean="0"/>
              <a:t>- Association of Operating Room Nurses (AORN) 	Recommended Practices for Perioperative Health Care 	Information Management</a:t>
            </a:r>
          </a:p>
          <a:p>
            <a:pPr marL="109728" indent="0">
              <a:buNone/>
            </a:pPr>
            <a:r>
              <a:rPr lang="en-US" sz="2000" dirty="0"/>
              <a:t>	</a:t>
            </a:r>
            <a:r>
              <a:rPr lang="en-US" sz="2000" dirty="0" smtClean="0"/>
              <a:t>- </a:t>
            </a:r>
            <a:r>
              <a:rPr lang="en-US" sz="2000" dirty="0">
                <a:hlinkClick r:id="rId2"/>
              </a:rPr>
              <a:t>http://www.aornstandards.org/content/1/SEC28.body</a:t>
            </a:r>
            <a:endParaRPr lang="en-US" sz="2000" dirty="0"/>
          </a:p>
          <a:p>
            <a:r>
              <a:rPr lang="en-US" dirty="0" smtClean="0"/>
              <a:t>Literature review of UCH Policies/Procedures and Guidelines applicable to Op-Time documentation</a:t>
            </a:r>
          </a:p>
          <a:p>
            <a:pPr marL="109728" indent="0">
              <a:buNone/>
            </a:pPr>
            <a:r>
              <a:rPr lang="en-US" dirty="0"/>
              <a:t>	</a:t>
            </a:r>
            <a:r>
              <a:rPr lang="en-US" sz="2000" dirty="0" smtClean="0"/>
              <a:t>- Surgical Counts</a:t>
            </a:r>
          </a:p>
          <a:p>
            <a:pPr marL="109728" indent="0">
              <a:buNone/>
            </a:pPr>
            <a:r>
              <a:rPr lang="en-US" sz="2000" dirty="0"/>
              <a:t>	</a:t>
            </a:r>
            <a:r>
              <a:rPr lang="en-US" sz="2000" dirty="0" smtClean="0"/>
              <a:t>- Specimen Collection</a:t>
            </a:r>
            <a:endParaRPr lang="en-US" sz="2000" dirty="0"/>
          </a:p>
        </p:txBody>
      </p:sp>
      <p:sp>
        <p:nvSpPr>
          <p:cNvPr id="3" name="Title 2"/>
          <p:cNvSpPr>
            <a:spLocks noGrp="1"/>
          </p:cNvSpPr>
          <p:nvPr>
            <p:ph type="title"/>
          </p:nvPr>
        </p:nvSpPr>
        <p:spPr/>
        <p:txBody>
          <a:bodyPr/>
          <a:lstStyle/>
          <a:p>
            <a:pPr algn="ctr"/>
            <a:r>
              <a:rPr lang="en-US" dirty="0" smtClean="0">
                <a:solidFill>
                  <a:schemeClr val="accent1">
                    <a:lumMod val="60000"/>
                    <a:lumOff val="40000"/>
                  </a:schemeClr>
                </a:solidFill>
              </a:rPr>
              <a:t>Background, continued</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3266783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Organize group of expert-opinion stakeholders to review and analyze each section of the Op-Time Chart</a:t>
            </a:r>
          </a:p>
          <a:p>
            <a:pPr marL="109728" indent="0">
              <a:buNone/>
            </a:pPr>
            <a:r>
              <a:rPr lang="en-US" sz="1700" dirty="0"/>
              <a:t>	</a:t>
            </a:r>
            <a:r>
              <a:rPr lang="en-US" sz="1700" dirty="0" smtClean="0"/>
              <a:t>- </a:t>
            </a:r>
            <a:r>
              <a:rPr lang="en-US" sz="1700" dirty="0"/>
              <a:t>Inpatient OR Nurse Manager,  Inpatient OR Associate Nurse Manager, </a:t>
            </a:r>
            <a:r>
              <a:rPr lang="en-US" sz="1700" dirty="0" smtClean="0"/>
              <a:t>	Inpatient </a:t>
            </a:r>
            <a:r>
              <a:rPr lang="en-US" sz="1700" dirty="0"/>
              <a:t>OR Clinical Nurse Educator, Senior Risk Manager, OR EPIC </a:t>
            </a:r>
            <a:r>
              <a:rPr lang="en-US" sz="1700" dirty="0" smtClean="0"/>
              <a:t>	Superuser</a:t>
            </a:r>
            <a:r>
              <a:rPr lang="en-US" sz="1700" dirty="0"/>
              <a:t>, Perioperative Patient Safety Specialist, Perioperative Clinical </a:t>
            </a:r>
            <a:r>
              <a:rPr lang="en-US" sz="1700" dirty="0" smtClean="0"/>
              <a:t>	Scholar</a:t>
            </a:r>
            <a:endParaRPr lang="en-US" sz="1700" dirty="0"/>
          </a:p>
          <a:p>
            <a:r>
              <a:rPr lang="en-US" dirty="0" smtClean="0"/>
              <a:t>Collaborate with additional EPIC personnel and UCH healthcare professionals to obtain secondary support for specialty documentation</a:t>
            </a:r>
          </a:p>
          <a:p>
            <a:pPr marL="109728" indent="0">
              <a:buNone/>
            </a:pPr>
            <a:r>
              <a:rPr lang="en-US" sz="1700" dirty="0" smtClean="0"/>
              <a:t>	- Service Specialists, Nursing Practice Guideline Committee, Information 	Technology Trainer, Systems Analyst RN</a:t>
            </a:r>
          </a:p>
          <a:p>
            <a:r>
              <a:rPr lang="en-US" dirty="0" smtClean="0"/>
              <a:t>Creation of Teaching Standard: Intraoperative EPIC Documentation tool </a:t>
            </a:r>
            <a:endParaRPr lang="en-US" dirty="0"/>
          </a:p>
        </p:txBody>
      </p:sp>
      <p:sp>
        <p:nvSpPr>
          <p:cNvPr id="3" name="Title 2"/>
          <p:cNvSpPr>
            <a:spLocks noGrp="1"/>
          </p:cNvSpPr>
          <p:nvPr>
            <p:ph type="title"/>
          </p:nvPr>
        </p:nvSpPr>
        <p:spPr/>
        <p:txBody>
          <a:bodyPr/>
          <a:lstStyle/>
          <a:p>
            <a:pPr algn="ctr"/>
            <a:r>
              <a:rPr lang="en-US" dirty="0" smtClean="0"/>
              <a:t>Background, continued</a:t>
            </a:r>
            <a:endParaRPr lang="en-US" dirty="0"/>
          </a:p>
        </p:txBody>
      </p:sp>
    </p:spTree>
    <p:extLst>
      <p:ext uri="{BB962C8B-B14F-4D97-AF65-F5344CB8AC3E}">
        <p14:creationId xmlns:p14="http://schemas.microsoft.com/office/powerpoint/2010/main" val="3759414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1143000"/>
          </a:xfrm>
        </p:spPr>
        <p:txBody>
          <a:bodyPr>
            <a:normAutofit/>
          </a:bodyPr>
          <a:lstStyle/>
          <a:p>
            <a:pPr algn="ctr"/>
            <a:r>
              <a:rPr lang="en-US" sz="3600" dirty="0" smtClean="0">
                <a:solidFill>
                  <a:schemeClr val="accent1">
                    <a:lumMod val="60000"/>
                    <a:lumOff val="40000"/>
                  </a:schemeClr>
                </a:solidFill>
              </a:rPr>
              <a:t>Sections of the Intraoperative Chart</a:t>
            </a:r>
            <a:endParaRPr lang="en-US" sz="3600" dirty="0">
              <a:solidFill>
                <a:schemeClr val="accent1">
                  <a:lumMod val="60000"/>
                  <a:lumOff val="40000"/>
                </a:schemeClr>
              </a:solidFill>
            </a:endParaRPr>
          </a:p>
        </p:txBody>
      </p:sp>
      <p:sp>
        <p:nvSpPr>
          <p:cNvPr id="6" name="TextBox 5"/>
          <p:cNvSpPr txBox="1"/>
          <p:nvPr/>
        </p:nvSpPr>
        <p:spPr>
          <a:xfrm>
            <a:off x="3158412" y="1393372"/>
            <a:ext cx="2708988" cy="3954929"/>
          </a:xfrm>
          <a:prstGeom prst="rect">
            <a:avLst/>
          </a:prstGeom>
          <a:noFill/>
        </p:spPr>
        <p:txBody>
          <a:bodyPr wrap="square" rtlCol="0">
            <a:spAutoFit/>
          </a:bodyPr>
          <a:lstStyle/>
          <a:p>
            <a:pPr algn="ctr"/>
            <a:r>
              <a:rPr lang="en-US" sz="2700" dirty="0" smtClean="0"/>
              <a:t>Procedure</a:t>
            </a:r>
          </a:p>
          <a:p>
            <a:pPr marL="285750" indent="-285750">
              <a:lnSpc>
                <a:spcPct val="150000"/>
              </a:lnSpc>
              <a:buClr>
                <a:schemeClr val="bg2">
                  <a:lumMod val="50000"/>
                </a:schemeClr>
              </a:buClr>
              <a:buFont typeface="Arial" panose="020B0604020202020204" pitchFamily="34" charset="0"/>
              <a:buChar char="•"/>
            </a:pPr>
            <a:r>
              <a:rPr lang="en-US" sz="1400" dirty="0" smtClean="0"/>
              <a:t>Procedures</a:t>
            </a:r>
          </a:p>
          <a:p>
            <a:pPr marL="285750" indent="-285750">
              <a:lnSpc>
                <a:spcPct val="150000"/>
              </a:lnSpc>
              <a:buClr>
                <a:schemeClr val="bg2">
                  <a:lumMod val="50000"/>
                </a:schemeClr>
              </a:buClr>
              <a:buFont typeface="Arial" panose="020B0604020202020204" pitchFamily="34" charset="0"/>
              <a:buChar char="•"/>
            </a:pPr>
            <a:r>
              <a:rPr lang="en-US" sz="1400" dirty="0" smtClean="0"/>
              <a:t>Supplies</a:t>
            </a:r>
          </a:p>
          <a:p>
            <a:pPr marL="285750" indent="-285750">
              <a:lnSpc>
                <a:spcPct val="150000"/>
              </a:lnSpc>
              <a:buClr>
                <a:schemeClr val="bg2">
                  <a:lumMod val="50000"/>
                </a:schemeClr>
              </a:buClr>
              <a:buFont typeface="Arial" panose="020B0604020202020204" pitchFamily="34" charset="0"/>
              <a:buChar char="•"/>
            </a:pPr>
            <a:r>
              <a:rPr lang="en-US" sz="1400" dirty="0" smtClean="0"/>
              <a:t>Equipment/Instruments</a:t>
            </a:r>
          </a:p>
          <a:p>
            <a:pPr marL="285750" indent="-285750">
              <a:lnSpc>
                <a:spcPct val="150000"/>
              </a:lnSpc>
              <a:buClr>
                <a:schemeClr val="bg2">
                  <a:lumMod val="50000"/>
                </a:schemeClr>
              </a:buClr>
              <a:buFont typeface="Arial" panose="020B0604020202020204" pitchFamily="34" charset="0"/>
              <a:buChar char="•"/>
            </a:pPr>
            <a:r>
              <a:rPr lang="en-US" sz="1400" dirty="0" smtClean="0"/>
              <a:t>Intra-op Medications</a:t>
            </a:r>
          </a:p>
          <a:p>
            <a:pPr marL="285750" indent="-285750">
              <a:lnSpc>
                <a:spcPct val="150000"/>
              </a:lnSpc>
              <a:buClr>
                <a:schemeClr val="bg2">
                  <a:lumMod val="50000"/>
                </a:schemeClr>
              </a:buClr>
              <a:buFont typeface="Arial" panose="020B0604020202020204" pitchFamily="34" charset="0"/>
              <a:buChar char="•"/>
            </a:pPr>
            <a:r>
              <a:rPr lang="en-US" sz="1400" dirty="0" smtClean="0"/>
              <a:t>Implants</a:t>
            </a:r>
          </a:p>
          <a:p>
            <a:pPr marL="285750" indent="-285750">
              <a:lnSpc>
                <a:spcPct val="150000"/>
              </a:lnSpc>
              <a:buClr>
                <a:schemeClr val="bg2">
                  <a:lumMod val="50000"/>
                </a:schemeClr>
              </a:buClr>
              <a:buFont typeface="Arial" panose="020B0604020202020204" pitchFamily="34" charset="0"/>
              <a:buChar char="•"/>
            </a:pPr>
            <a:r>
              <a:rPr lang="en-US" sz="1400" dirty="0" smtClean="0"/>
              <a:t>Specimens</a:t>
            </a:r>
          </a:p>
          <a:p>
            <a:pPr marL="285750" indent="-285750">
              <a:lnSpc>
                <a:spcPct val="150000"/>
              </a:lnSpc>
              <a:buClr>
                <a:schemeClr val="bg2">
                  <a:lumMod val="50000"/>
                </a:schemeClr>
              </a:buClr>
              <a:buFont typeface="Arial" panose="020B0604020202020204" pitchFamily="34" charset="0"/>
              <a:buChar char="•"/>
            </a:pPr>
            <a:r>
              <a:rPr lang="en-US" sz="1400" dirty="0" smtClean="0"/>
              <a:t>Orders</a:t>
            </a:r>
          </a:p>
          <a:p>
            <a:pPr marL="285750" indent="-285750">
              <a:lnSpc>
                <a:spcPct val="150000"/>
              </a:lnSpc>
              <a:buClr>
                <a:schemeClr val="bg2">
                  <a:lumMod val="50000"/>
                </a:schemeClr>
              </a:buClr>
              <a:buFont typeface="Arial" panose="020B0604020202020204" pitchFamily="34" charset="0"/>
              <a:buChar char="•"/>
            </a:pPr>
            <a:r>
              <a:rPr lang="en-US" sz="1400" dirty="0" smtClean="0"/>
              <a:t>Order Sets</a:t>
            </a:r>
          </a:p>
          <a:p>
            <a:pPr marL="285750" indent="-285750">
              <a:lnSpc>
                <a:spcPct val="150000"/>
              </a:lnSpc>
              <a:buClr>
                <a:schemeClr val="bg2">
                  <a:lumMod val="50000"/>
                </a:schemeClr>
              </a:buClr>
              <a:buFont typeface="Arial" panose="020B0604020202020204" pitchFamily="34" charset="0"/>
              <a:buChar char="•"/>
            </a:pPr>
            <a:r>
              <a:rPr lang="en-US" sz="1400" dirty="0" smtClean="0"/>
              <a:t>Clinician Communication</a:t>
            </a:r>
          </a:p>
          <a:p>
            <a:pPr marL="285750" indent="-285750">
              <a:lnSpc>
                <a:spcPct val="150000"/>
              </a:lnSpc>
              <a:buClr>
                <a:schemeClr val="bg2">
                  <a:lumMod val="50000"/>
                </a:schemeClr>
              </a:buClr>
              <a:buFont typeface="Arial" panose="020B0604020202020204" pitchFamily="34" charset="0"/>
              <a:buChar char="•"/>
            </a:pPr>
            <a:r>
              <a:rPr lang="en-US" sz="1400" dirty="0" smtClean="0"/>
              <a:t>Timing Events</a:t>
            </a:r>
          </a:p>
          <a:p>
            <a:pPr>
              <a:buClr>
                <a:schemeClr val="bg2">
                  <a:lumMod val="50000"/>
                </a:schemeClr>
              </a:buClr>
            </a:pPr>
            <a:endParaRPr lang="en-US" sz="1400" dirty="0">
              <a:solidFill>
                <a:schemeClr val="bg2">
                  <a:lumMod val="50000"/>
                </a:schemeClr>
              </a:solidFill>
            </a:endParaRPr>
          </a:p>
        </p:txBody>
      </p:sp>
      <p:sp>
        <p:nvSpPr>
          <p:cNvPr id="8" name="TextBox 7"/>
          <p:cNvSpPr txBox="1"/>
          <p:nvPr/>
        </p:nvSpPr>
        <p:spPr>
          <a:xfrm>
            <a:off x="562947" y="1371600"/>
            <a:ext cx="2514600" cy="4985980"/>
          </a:xfrm>
          <a:prstGeom prst="rect">
            <a:avLst/>
          </a:prstGeom>
          <a:noFill/>
        </p:spPr>
        <p:txBody>
          <a:bodyPr wrap="square" rtlCol="0">
            <a:spAutoFit/>
          </a:bodyPr>
          <a:lstStyle/>
          <a:p>
            <a:pPr marL="109728" indent="0">
              <a:buNone/>
            </a:pPr>
            <a:r>
              <a:rPr lang="en-US" sz="2700" dirty="0"/>
              <a:t>Pre-Incision</a:t>
            </a:r>
          </a:p>
          <a:p>
            <a:pPr>
              <a:lnSpc>
                <a:spcPct val="150000"/>
              </a:lnSpc>
              <a:buClr>
                <a:schemeClr val="bg2">
                  <a:lumMod val="50000"/>
                </a:schemeClr>
              </a:buClr>
              <a:buFont typeface="Arial" panose="020B0604020202020204" pitchFamily="34" charset="0"/>
              <a:buChar char="•"/>
            </a:pPr>
            <a:r>
              <a:rPr lang="en-US" sz="1400" dirty="0" smtClean="0"/>
              <a:t>   Summary </a:t>
            </a:r>
            <a:r>
              <a:rPr lang="en-US" sz="1400" dirty="0"/>
              <a:t>SBAR</a:t>
            </a:r>
          </a:p>
          <a:p>
            <a:pPr>
              <a:lnSpc>
                <a:spcPct val="150000"/>
              </a:lnSpc>
              <a:buClr>
                <a:schemeClr val="bg2">
                  <a:lumMod val="50000"/>
                </a:schemeClr>
              </a:buClr>
              <a:buFont typeface="Arial" panose="020B0604020202020204" pitchFamily="34" charset="0"/>
              <a:buChar char="•"/>
            </a:pPr>
            <a:r>
              <a:rPr lang="en-US" sz="1400" dirty="0" smtClean="0"/>
              <a:t>   Allergies</a:t>
            </a:r>
            <a:endParaRPr lang="en-US" sz="1400" dirty="0"/>
          </a:p>
          <a:p>
            <a:pPr>
              <a:lnSpc>
                <a:spcPct val="150000"/>
              </a:lnSpc>
              <a:buClr>
                <a:schemeClr val="bg2">
                  <a:lumMod val="50000"/>
                </a:schemeClr>
              </a:buClr>
              <a:buFont typeface="Arial" panose="020B0604020202020204" pitchFamily="34" charset="0"/>
              <a:buChar char="•"/>
            </a:pPr>
            <a:r>
              <a:rPr lang="en-US" sz="1400" dirty="0" smtClean="0"/>
              <a:t>   Implant </a:t>
            </a:r>
            <a:r>
              <a:rPr lang="en-US" sz="1400" dirty="0"/>
              <a:t>History</a:t>
            </a:r>
          </a:p>
          <a:p>
            <a:pPr>
              <a:lnSpc>
                <a:spcPct val="150000"/>
              </a:lnSpc>
              <a:buClr>
                <a:schemeClr val="bg2">
                  <a:lumMod val="50000"/>
                </a:schemeClr>
              </a:buClr>
              <a:buFont typeface="Arial" panose="020B0604020202020204" pitchFamily="34" charset="0"/>
              <a:buChar char="•"/>
            </a:pPr>
            <a:r>
              <a:rPr lang="en-US" sz="1400" dirty="0" smtClean="0"/>
              <a:t>   Staff</a:t>
            </a:r>
            <a:endParaRPr lang="en-US" sz="1400" dirty="0"/>
          </a:p>
          <a:p>
            <a:pPr>
              <a:lnSpc>
                <a:spcPct val="150000"/>
              </a:lnSpc>
              <a:buClr>
                <a:schemeClr val="bg2">
                  <a:lumMod val="50000"/>
                </a:schemeClr>
              </a:buClr>
              <a:buFont typeface="Arial" panose="020B0604020202020204" pitchFamily="34" charset="0"/>
              <a:buChar char="•"/>
            </a:pPr>
            <a:r>
              <a:rPr lang="en-US" sz="1400" dirty="0" smtClean="0"/>
              <a:t>   Counts</a:t>
            </a:r>
            <a:endParaRPr lang="en-US" sz="1400" dirty="0"/>
          </a:p>
          <a:p>
            <a:pPr>
              <a:lnSpc>
                <a:spcPct val="150000"/>
              </a:lnSpc>
              <a:buClr>
                <a:schemeClr val="bg2">
                  <a:lumMod val="50000"/>
                </a:schemeClr>
              </a:buClr>
              <a:buFont typeface="Arial" panose="020B0604020202020204" pitchFamily="34" charset="0"/>
              <a:buChar char="•"/>
            </a:pPr>
            <a:r>
              <a:rPr lang="en-US" sz="1400" dirty="0" smtClean="0"/>
              <a:t>   Pre-Op </a:t>
            </a:r>
            <a:r>
              <a:rPr lang="en-US" sz="1400" dirty="0"/>
              <a:t>Skin</a:t>
            </a:r>
          </a:p>
          <a:p>
            <a:pPr>
              <a:lnSpc>
                <a:spcPct val="150000"/>
              </a:lnSpc>
              <a:buClr>
                <a:schemeClr val="bg2">
                  <a:lumMod val="50000"/>
                </a:schemeClr>
              </a:buClr>
              <a:buFont typeface="Arial" panose="020B0604020202020204" pitchFamily="34" charset="0"/>
              <a:buChar char="•"/>
            </a:pPr>
            <a:r>
              <a:rPr lang="en-US" sz="1400" dirty="0" smtClean="0"/>
              <a:t>   Site </a:t>
            </a:r>
            <a:r>
              <a:rPr lang="en-US" sz="1400" dirty="0"/>
              <a:t>Prep</a:t>
            </a:r>
          </a:p>
          <a:p>
            <a:pPr>
              <a:lnSpc>
                <a:spcPct val="150000"/>
              </a:lnSpc>
              <a:buClr>
                <a:schemeClr val="bg2">
                  <a:lumMod val="50000"/>
                </a:schemeClr>
              </a:buClr>
              <a:buFont typeface="Arial" panose="020B0604020202020204" pitchFamily="34" charset="0"/>
              <a:buChar char="•"/>
            </a:pPr>
            <a:r>
              <a:rPr lang="en-US" sz="1400" dirty="0" smtClean="0"/>
              <a:t>   Positioning</a:t>
            </a:r>
            <a:endParaRPr lang="en-US" sz="1400" dirty="0"/>
          </a:p>
          <a:p>
            <a:pPr>
              <a:lnSpc>
                <a:spcPct val="150000"/>
              </a:lnSpc>
              <a:buClr>
                <a:schemeClr val="bg2">
                  <a:lumMod val="50000"/>
                </a:schemeClr>
              </a:buClr>
              <a:buFont typeface="Arial" panose="020B0604020202020204" pitchFamily="34" charset="0"/>
              <a:buChar char="•"/>
            </a:pPr>
            <a:r>
              <a:rPr lang="en-US" sz="1400" dirty="0" smtClean="0"/>
              <a:t>   Timeout</a:t>
            </a:r>
            <a:endParaRPr lang="en-US" sz="1400" dirty="0"/>
          </a:p>
          <a:p>
            <a:pPr>
              <a:lnSpc>
                <a:spcPct val="150000"/>
              </a:lnSpc>
              <a:buClr>
                <a:schemeClr val="bg2">
                  <a:lumMod val="50000"/>
                </a:schemeClr>
              </a:buClr>
              <a:buFont typeface="Arial" panose="020B0604020202020204" pitchFamily="34" charset="0"/>
              <a:buChar char="•"/>
            </a:pPr>
            <a:r>
              <a:rPr lang="en-US" sz="1400" dirty="0" smtClean="0"/>
              <a:t>   Delay</a:t>
            </a:r>
            <a:endParaRPr lang="en-US" sz="1400" dirty="0"/>
          </a:p>
          <a:p>
            <a:pPr>
              <a:lnSpc>
                <a:spcPct val="150000"/>
              </a:lnSpc>
              <a:buClr>
                <a:schemeClr val="bg2">
                  <a:lumMod val="50000"/>
                </a:schemeClr>
              </a:buClr>
              <a:buFont typeface="Arial" panose="020B0604020202020204" pitchFamily="34" charset="0"/>
              <a:buChar char="•"/>
            </a:pPr>
            <a:r>
              <a:rPr lang="en-US" sz="1400" dirty="0" smtClean="0"/>
              <a:t>   Nursing </a:t>
            </a:r>
            <a:r>
              <a:rPr lang="en-US" sz="1400" dirty="0"/>
              <a:t>Notes</a:t>
            </a:r>
          </a:p>
          <a:p>
            <a:pPr>
              <a:lnSpc>
                <a:spcPct val="150000"/>
              </a:lnSpc>
              <a:buClr>
                <a:schemeClr val="bg2">
                  <a:lumMod val="50000"/>
                </a:schemeClr>
              </a:buClr>
              <a:buFont typeface="Arial" panose="020B0604020202020204" pitchFamily="34" charset="0"/>
              <a:buChar char="•"/>
            </a:pPr>
            <a:r>
              <a:rPr lang="en-US" sz="1400" dirty="0" smtClean="0"/>
              <a:t>   Lines/Drains</a:t>
            </a:r>
            <a:endParaRPr lang="en-US" sz="1400" dirty="0"/>
          </a:p>
          <a:p>
            <a:pPr>
              <a:lnSpc>
                <a:spcPct val="150000"/>
              </a:lnSpc>
              <a:buClr>
                <a:schemeClr val="bg2">
                  <a:lumMod val="50000"/>
                </a:schemeClr>
              </a:buClr>
              <a:buFont typeface="Arial" panose="020B0604020202020204" pitchFamily="34" charset="0"/>
              <a:buChar char="•"/>
            </a:pPr>
            <a:r>
              <a:rPr lang="en-US" sz="1400" dirty="0" smtClean="0"/>
              <a:t>   Braden </a:t>
            </a:r>
            <a:r>
              <a:rPr lang="en-US" sz="1400" dirty="0"/>
              <a:t>Scale </a:t>
            </a:r>
          </a:p>
          <a:p>
            <a:endParaRPr lang="en-US" dirty="0"/>
          </a:p>
        </p:txBody>
      </p:sp>
      <p:sp>
        <p:nvSpPr>
          <p:cNvPr id="9" name="TextBox 8"/>
          <p:cNvSpPr txBox="1"/>
          <p:nvPr/>
        </p:nvSpPr>
        <p:spPr>
          <a:xfrm>
            <a:off x="6167535" y="1393371"/>
            <a:ext cx="2286000" cy="2769989"/>
          </a:xfrm>
          <a:prstGeom prst="rect">
            <a:avLst/>
          </a:prstGeom>
          <a:noFill/>
        </p:spPr>
        <p:txBody>
          <a:bodyPr wrap="square" rtlCol="0">
            <a:spAutoFit/>
          </a:bodyPr>
          <a:lstStyle/>
          <a:p>
            <a:pPr algn="ctr"/>
            <a:r>
              <a:rPr lang="en-US" sz="2700" dirty="0" smtClean="0"/>
              <a:t>Closing</a:t>
            </a:r>
          </a:p>
          <a:p>
            <a:pPr marL="285750" indent="-285750">
              <a:lnSpc>
                <a:spcPct val="150000"/>
              </a:lnSpc>
              <a:buClr>
                <a:schemeClr val="bg2">
                  <a:lumMod val="50000"/>
                </a:schemeClr>
              </a:buClr>
              <a:buFont typeface="Arial" panose="020B0604020202020204" pitchFamily="34" charset="0"/>
              <a:buChar char="•"/>
            </a:pPr>
            <a:r>
              <a:rPr lang="en-US" sz="1400" dirty="0" smtClean="0"/>
              <a:t>Incision/Wounds</a:t>
            </a:r>
          </a:p>
          <a:p>
            <a:pPr marL="285750" indent="-285750">
              <a:lnSpc>
                <a:spcPct val="150000"/>
              </a:lnSpc>
              <a:buClr>
                <a:schemeClr val="bg2">
                  <a:lumMod val="50000"/>
                </a:schemeClr>
              </a:buClr>
              <a:buFont typeface="Arial" panose="020B0604020202020204" pitchFamily="34" charset="0"/>
              <a:buChar char="•"/>
            </a:pPr>
            <a:r>
              <a:rPr lang="en-US" sz="1400" dirty="0" smtClean="0"/>
              <a:t>Site Completion</a:t>
            </a:r>
          </a:p>
          <a:p>
            <a:pPr marL="285750" indent="-285750">
              <a:lnSpc>
                <a:spcPct val="150000"/>
              </a:lnSpc>
              <a:buClr>
                <a:schemeClr val="bg2">
                  <a:lumMod val="50000"/>
                </a:schemeClr>
              </a:buClr>
              <a:buFont typeface="Arial" panose="020B0604020202020204" pitchFamily="34" charset="0"/>
              <a:buChar char="•"/>
            </a:pPr>
            <a:r>
              <a:rPr lang="en-US" sz="1400" dirty="0" smtClean="0"/>
              <a:t>Post-Op Skin</a:t>
            </a:r>
          </a:p>
          <a:p>
            <a:pPr marL="285750" indent="-285750">
              <a:lnSpc>
                <a:spcPct val="150000"/>
              </a:lnSpc>
              <a:buClr>
                <a:schemeClr val="bg2">
                  <a:lumMod val="50000"/>
                </a:schemeClr>
              </a:buClr>
              <a:buFont typeface="Arial" panose="020B0604020202020204" pitchFamily="34" charset="0"/>
              <a:buChar char="•"/>
            </a:pPr>
            <a:r>
              <a:rPr lang="en-US" sz="1400" dirty="0" smtClean="0"/>
              <a:t>PNDS</a:t>
            </a:r>
          </a:p>
          <a:p>
            <a:pPr marL="285750" indent="-285750">
              <a:lnSpc>
                <a:spcPct val="150000"/>
              </a:lnSpc>
              <a:buClr>
                <a:schemeClr val="bg2">
                  <a:lumMod val="50000"/>
                </a:schemeClr>
              </a:buClr>
              <a:buFont typeface="Arial" panose="020B0604020202020204" pitchFamily="34" charset="0"/>
              <a:buChar char="•"/>
            </a:pPr>
            <a:r>
              <a:rPr lang="en-US" sz="1400" dirty="0" smtClean="0"/>
              <a:t>Verify</a:t>
            </a:r>
          </a:p>
          <a:p>
            <a:pPr marL="285750" indent="-285750">
              <a:lnSpc>
                <a:spcPct val="150000"/>
              </a:lnSpc>
              <a:buClr>
                <a:schemeClr val="bg2">
                  <a:lumMod val="50000"/>
                </a:schemeClr>
              </a:buClr>
              <a:buFont typeface="Arial" panose="020B0604020202020204" pitchFamily="34" charset="0"/>
              <a:buChar char="•"/>
            </a:pPr>
            <a:r>
              <a:rPr lang="en-US" sz="1400" dirty="0" smtClean="0"/>
              <a:t>Debrief/Handoff</a:t>
            </a:r>
          </a:p>
          <a:p>
            <a:pPr>
              <a:lnSpc>
                <a:spcPct val="150000"/>
              </a:lnSpc>
              <a:buClr>
                <a:schemeClr val="bg2">
                  <a:lumMod val="50000"/>
                </a:schemeClr>
              </a:buClr>
            </a:pPr>
            <a:endParaRPr lang="en-US" sz="1400" dirty="0"/>
          </a:p>
        </p:txBody>
      </p:sp>
    </p:spTree>
    <p:extLst>
      <p:ext uri="{BB962C8B-B14F-4D97-AF65-F5344CB8AC3E}">
        <p14:creationId xmlns:p14="http://schemas.microsoft.com/office/powerpoint/2010/main" val="3117601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“Cut Time” populated only upon </a:t>
            </a:r>
            <a:r>
              <a:rPr lang="en-US" u="sng" dirty="0" smtClean="0">
                <a:solidFill>
                  <a:srgbClr val="FF0000"/>
                </a:solidFill>
              </a:rPr>
              <a:t>incision</a:t>
            </a:r>
            <a:r>
              <a:rPr lang="en-US" dirty="0" smtClean="0"/>
              <a:t> (or start of intervention if no incision)</a:t>
            </a:r>
          </a:p>
          <a:p>
            <a:r>
              <a:rPr lang="en-US" dirty="0" smtClean="0"/>
              <a:t>“Sweep” populated upon completion of the </a:t>
            </a:r>
            <a:r>
              <a:rPr lang="en-US" u="sng" dirty="0" smtClean="0">
                <a:solidFill>
                  <a:srgbClr val="FF0000"/>
                </a:solidFill>
              </a:rPr>
              <a:t>MWE</a:t>
            </a:r>
            <a:r>
              <a:rPr lang="en-US" dirty="0" smtClean="0"/>
              <a:t> (Methodical Wound Exam)</a:t>
            </a:r>
          </a:p>
          <a:p>
            <a:r>
              <a:rPr lang="en-US" dirty="0" smtClean="0"/>
              <a:t>“Close Time” when </a:t>
            </a:r>
            <a:r>
              <a:rPr lang="en-US" u="sng" dirty="0" smtClean="0">
                <a:solidFill>
                  <a:srgbClr val="FF0000"/>
                </a:solidFill>
              </a:rPr>
              <a:t>drapes are removed </a:t>
            </a:r>
            <a:r>
              <a:rPr lang="en-US" dirty="0" smtClean="0"/>
              <a:t>from patient</a:t>
            </a:r>
          </a:p>
          <a:p>
            <a:r>
              <a:rPr lang="en-US" dirty="0" smtClean="0"/>
              <a:t>“Ready for OR Discharge” – when patient is stable and </a:t>
            </a:r>
            <a:r>
              <a:rPr lang="en-US" u="sng" dirty="0" smtClean="0">
                <a:solidFill>
                  <a:srgbClr val="FF0000"/>
                </a:solidFill>
              </a:rPr>
              <a:t>ready for transfer </a:t>
            </a:r>
            <a:r>
              <a:rPr lang="en-US" dirty="0" smtClean="0"/>
              <a:t>(even if on PACU hold)</a:t>
            </a:r>
          </a:p>
          <a:p>
            <a:pPr lvl="1"/>
            <a:r>
              <a:rPr lang="en-US" dirty="0" smtClean="0"/>
              <a:t>Should always be populated</a:t>
            </a:r>
            <a:endParaRPr lang="en-US" dirty="0"/>
          </a:p>
        </p:txBody>
      </p:sp>
      <p:sp>
        <p:nvSpPr>
          <p:cNvPr id="2" name="Title 1"/>
          <p:cNvSpPr>
            <a:spLocks noGrp="1"/>
          </p:cNvSpPr>
          <p:nvPr>
            <p:ph type="title"/>
          </p:nvPr>
        </p:nvSpPr>
        <p:spPr/>
        <p:txBody>
          <a:bodyPr/>
          <a:lstStyle/>
          <a:p>
            <a:r>
              <a:rPr lang="en-US" dirty="0" smtClean="0"/>
              <a:t>Intraoperative Timing Events</a:t>
            </a:r>
            <a:endParaRPr lang="en-US" dirty="0"/>
          </a:p>
        </p:txBody>
      </p:sp>
    </p:spTree>
    <p:extLst>
      <p:ext uri="{BB962C8B-B14F-4D97-AF65-F5344CB8AC3E}">
        <p14:creationId xmlns:p14="http://schemas.microsoft.com/office/powerpoint/2010/main" val="1390678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Allergies must be marked as reviewed prior to procedure start time</a:t>
            </a:r>
          </a:p>
          <a:p>
            <a:r>
              <a:rPr lang="en-US" dirty="0" smtClean="0"/>
              <a:t>If patient’s prior implants populate here and are being explanted, document explant date and time</a:t>
            </a:r>
            <a:endParaRPr lang="en-US" dirty="0"/>
          </a:p>
        </p:txBody>
      </p:sp>
      <p:sp>
        <p:nvSpPr>
          <p:cNvPr id="2" name="Title 1"/>
          <p:cNvSpPr>
            <a:spLocks noGrp="1"/>
          </p:cNvSpPr>
          <p:nvPr>
            <p:ph type="title"/>
          </p:nvPr>
        </p:nvSpPr>
        <p:spPr/>
        <p:txBody>
          <a:bodyPr/>
          <a:lstStyle/>
          <a:p>
            <a:r>
              <a:rPr lang="en-US" dirty="0" smtClean="0"/>
              <a:t>Allergies, Implant History</a:t>
            </a:r>
            <a:endParaRPr lang="en-US" dirty="0"/>
          </a:p>
        </p:txBody>
      </p:sp>
    </p:spTree>
    <p:extLst>
      <p:ext uri="{BB962C8B-B14F-4D97-AF65-F5344CB8AC3E}">
        <p14:creationId xmlns:p14="http://schemas.microsoft.com/office/powerpoint/2010/main" val="1510239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Accurate “Time In” and “Time Out” records must be kept</a:t>
            </a:r>
          </a:p>
          <a:p>
            <a:pPr lvl="1"/>
            <a:r>
              <a:rPr lang="en-US" dirty="0" smtClean="0"/>
              <a:t>If staff member leaves for a break, populate “Time Out”.  When they return, populate “Time In”</a:t>
            </a:r>
          </a:p>
          <a:p>
            <a:r>
              <a:rPr lang="en-US" dirty="0" smtClean="0"/>
              <a:t>Temporary relief person documented as “</a:t>
            </a:r>
            <a:r>
              <a:rPr lang="en-US" u="sng" dirty="0" smtClean="0">
                <a:solidFill>
                  <a:srgbClr val="FF0000"/>
                </a:solidFill>
              </a:rPr>
              <a:t>Circulator Relief</a:t>
            </a:r>
            <a:r>
              <a:rPr lang="en-US" dirty="0" smtClean="0"/>
              <a:t>/</a:t>
            </a:r>
            <a:r>
              <a:rPr lang="en-US" u="sng" dirty="0" smtClean="0">
                <a:solidFill>
                  <a:srgbClr val="FF0000"/>
                </a:solidFill>
              </a:rPr>
              <a:t>Scrub Relief</a:t>
            </a:r>
            <a:r>
              <a:rPr lang="en-US" dirty="0" smtClean="0"/>
              <a:t>”</a:t>
            </a:r>
          </a:p>
          <a:p>
            <a:r>
              <a:rPr lang="en-US" dirty="0" smtClean="0"/>
              <a:t>Permanent relief person documented as “</a:t>
            </a:r>
            <a:r>
              <a:rPr lang="en-US" u="sng" dirty="0" smtClean="0">
                <a:solidFill>
                  <a:srgbClr val="FF0000"/>
                </a:solidFill>
              </a:rPr>
              <a:t>Circulator</a:t>
            </a:r>
            <a:r>
              <a:rPr lang="en-US" dirty="0" smtClean="0"/>
              <a:t>/</a:t>
            </a:r>
            <a:r>
              <a:rPr lang="en-US" u="sng" dirty="0" smtClean="0">
                <a:solidFill>
                  <a:srgbClr val="FF0000"/>
                </a:solidFill>
              </a:rPr>
              <a:t>Scrub</a:t>
            </a:r>
            <a:r>
              <a:rPr lang="en-US" dirty="0" smtClean="0"/>
              <a:t>”</a:t>
            </a:r>
          </a:p>
          <a:p>
            <a:r>
              <a:rPr lang="en-US" dirty="0" smtClean="0"/>
              <a:t>Company reps are documented as “Vendor”</a:t>
            </a:r>
          </a:p>
          <a:p>
            <a:r>
              <a:rPr lang="en-US" dirty="0" smtClean="0"/>
              <a:t>Students, observers, </a:t>
            </a:r>
            <a:r>
              <a:rPr lang="en-US" dirty="0" err="1" smtClean="0"/>
              <a:t>etc</a:t>
            </a:r>
            <a:r>
              <a:rPr lang="en-US" dirty="0" smtClean="0"/>
              <a:t> are documented as “Visitor”</a:t>
            </a:r>
          </a:p>
          <a:p>
            <a:r>
              <a:rPr lang="en-US" dirty="0" smtClean="0"/>
              <a:t>Document support staff (Radiology, </a:t>
            </a:r>
            <a:r>
              <a:rPr lang="en-US" dirty="0" err="1" smtClean="0"/>
              <a:t>Neuromonitoring</a:t>
            </a:r>
            <a:r>
              <a:rPr lang="en-US" dirty="0" smtClean="0"/>
              <a:t>, </a:t>
            </a:r>
            <a:r>
              <a:rPr lang="en-US" dirty="0" err="1" smtClean="0"/>
              <a:t>etc</a:t>
            </a:r>
            <a:r>
              <a:rPr lang="en-US" dirty="0" smtClean="0"/>
              <a:t>)</a:t>
            </a:r>
            <a:endParaRPr lang="en-US" dirty="0"/>
          </a:p>
        </p:txBody>
      </p:sp>
      <p:sp>
        <p:nvSpPr>
          <p:cNvPr id="2" name="Title 1"/>
          <p:cNvSpPr>
            <a:spLocks noGrp="1"/>
          </p:cNvSpPr>
          <p:nvPr>
            <p:ph type="title"/>
          </p:nvPr>
        </p:nvSpPr>
        <p:spPr/>
        <p:txBody>
          <a:bodyPr/>
          <a:lstStyle/>
          <a:p>
            <a:r>
              <a:rPr lang="en-US" dirty="0" smtClean="0"/>
              <a:t>Staff</a:t>
            </a:r>
            <a:endParaRPr lang="en-US" dirty="0"/>
          </a:p>
        </p:txBody>
      </p:sp>
    </p:spTree>
    <p:extLst>
      <p:ext uri="{BB962C8B-B14F-4D97-AF65-F5344CB8AC3E}">
        <p14:creationId xmlns:p14="http://schemas.microsoft.com/office/powerpoint/2010/main" val="146617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488</TotalTime>
  <Words>2781</Words>
  <Application>Microsoft Office PowerPoint</Application>
  <PresentationFormat>On-screen Show (4:3)</PresentationFormat>
  <Paragraphs>261</Paragraphs>
  <Slides>35</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Arial</vt:lpstr>
      <vt:lpstr>Calibri</vt:lpstr>
      <vt:lpstr>Courier New</vt:lpstr>
      <vt:lpstr>Lucida Sans Unicode</vt:lpstr>
      <vt:lpstr>Verdana</vt:lpstr>
      <vt:lpstr>Wingdings 2</vt:lpstr>
      <vt:lpstr>Wingdings 3</vt:lpstr>
      <vt:lpstr>Concourse</vt:lpstr>
      <vt:lpstr>Intraoperative EPIC Documentation Teaching Standard</vt:lpstr>
      <vt:lpstr>Objectives</vt:lpstr>
      <vt:lpstr>Background</vt:lpstr>
      <vt:lpstr>Background, continued</vt:lpstr>
      <vt:lpstr>Background, continued</vt:lpstr>
      <vt:lpstr>Sections of the Intraoperative Chart</vt:lpstr>
      <vt:lpstr>Intraoperative Timing Events</vt:lpstr>
      <vt:lpstr>Allergies, Implant History</vt:lpstr>
      <vt:lpstr>Staff</vt:lpstr>
      <vt:lpstr>Counts</vt:lpstr>
      <vt:lpstr>Pre-Op Skin, Site Prep</vt:lpstr>
      <vt:lpstr>Positioning </vt:lpstr>
      <vt:lpstr>Timeout </vt:lpstr>
      <vt:lpstr>Delay</vt:lpstr>
      <vt:lpstr>Nursing Notes</vt:lpstr>
      <vt:lpstr>Lines, Drains, Airways</vt:lpstr>
      <vt:lpstr>Braden Scale, Procedures</vt:lpstr>
      <vt:lpstr>Supplies</vt:lpstr>
      <vt:lpstr>Equipment/Instruments</vt:lpstr>
      <vt:lpstr>Intra-Op Medications</vt:lpstr>
      <vt:lpstr>Implants</vt:lpstr>
      <vt:lpstr>Specimens</vt:lpstr>
      <vt:lpstr>Orders</vt:lpstr>
      <vt:lpstr>Order Sets, Clinician Communication</vt:lpstr>
      <vt:lpstr>Timing Events</vt:lpstr>
      <vt:lpstr>Incisions/Wounds</vt:lpstr>
      <vt:lpstr>Incisions/Wounds Continued</vt:lpstr>
      <vt:lpstr>Site Completion</vt:lpstr>
      <vt:lpstr>Post-Op Skin, PNDS</vt:lpstr>
      <vt:lpstr>Verify</vt:lpstr>
      <vt:lpstr>Debrief/Handoff</vt:lpstr>
      <vt:lpstr>Additional Information</vt:lpstr>
      <vt:lpstr>Additional Information, continued</vt:lpstr>
      <vt:lpstr>Conclusion </vt:lpstr>
      <vt:lpstr>References</vt:lpstr>
    </vt:vector>
  </TitlesOfParts>
  <Company>University of Colorado Health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Schuessler, Kristi A</dc:creator>
  <cp:lastModifiedBy>Meg Hellrung</cp:lastModifiedBy>
  <cp:revision>64</cp:revision>
  <dcterms:created xsi:type="dcterms:W3CDTF">2015-06-23T15:04:02Z</dcterms:created>
  <dcterms:modified xsi:type="dcterms:W3CDTF">2015-08-21T04:05:02Z</dcterms:modified>
</cp:coreProperties>
</file>